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8" r:id="rId3"/>
    <p:sldId id="259" r:id="rId4"/>
    <p:sldId id="285" r:id="rId5"/>
    <p:sldId id="338" r:id="rId6"/>
    <p:sldId id="339" r:id="rId7"/>
    <p:sldId id="323" r:id="rId8"/>
    <p:sldId id="292" r:id="rId9"/>
    <p:sldId id="291" r:id="rId10"/>
    <p:sldId id="281" r:id="rId11"/>
    <p:sldId id="301" r:id="rId12"/>
    <p:sldId id="300" r:id="rId13"/>
    <p:sldId id="299" r:id="rId14"/>
    <p:sldId id="304" r:id="rId15"/>
    <p:sldId id="303" r:id="rId16"/>
    <p:sldId id="302" r:id="rId17"/>
    <p:sldId id="307" r:id="rId18"/>
    <p:sldId id="306" r:id="rId19"/>
    <p:sldId id="305" r:id="rId20"/>
    <p:sldId id="310" r:id="rId21"/>
    <p:sldId id="309" r:id="rId22"/>
    <p:sldId id="308" r:id="rId23"/>
    <p:sldId id="313" r:id="rId24"/>
    <p:sldId id="312" r:id="rId25"/>
    <p:sldId id="311" r:id="rId26"/>
    <p:sldId id="316" r:id="rId27"/>
    <p:sldId id="315" r:id="rId28"/>
    <p:sldId id="314" r:id="rId29"/>
    <p:sldId id="324" r:id="rId30"/>
    <p:sldId id="326" r:id="rId31"/>
    <p:sldId id="325" r:id="rId32"/>
    <p:sldId id="293" r:id="rId33"/>
    <p:sldId id="294" r:id="rId34"/>
    <p:sldId id="295" r:id="rId35"/>
    <p:sldId id="327" r:id="rId36"/>
    <p:sldId id="298" r:id="rId37"/>
    <p:sldId id="297" r:id="rId38"/>
    <p:sldId id="296" r:id="rId39"/>
    <p:sldId id="328" r:id="rId40"/>
    <p:sldId id="330" r:id="rId41"/>
    <p:sldId id="329" r:id="rId42"/>
    <p:sldId id="331" r:id="rId43"/>
    <p:sldId id="322" r:id="rId44"/>
    <p:sldId id="321" r:id="rId45"/>
    <p:sldId id="320" r:id="rId46"/>
    <p:sldId id="319" r:id="rId47"/>
    <p:sldId id="318" r:id="rId48"/>
    <p:sldId id="317" r:id="rId49"/>
    <p:sldId id="332" r:id="rId50"/>
    <p:sldId id="334" r:id="rId51"/>
    <p:sldId id="333" r:id="rId52"/>
    <p:sldId id="337" r:id="rId53"/>
    <p:sldId id="336" r:id="rId54"/>
    <p:sldId id="335" r:id="rId55"/>
    <p:sldId id="26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19737-D93A-D4F4-4A85-0B3BC974D42B}" v="1" dt="2025-08-27T13:19:34.191"/>
    <p1510:client id="{1D5E0271-F6D1-0E5C-EAF0-9FE733941966}" v="1853" dt="2025-08-28T06:37:18.055"/>
    <p1510:client id="{AD40D875-8437-BFE0-2993-DCEEC9F9D050}" v="559" dt="2025-08-27T13:11:47.203"/>
    <p1510:client id="{D95C15C8-9909-E65A-050A-15584FFEEF46}" v="36" dt="2025-08-28T15:14:42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89A6E-B6D1-4727-8021-12CBEB110225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60562-901E-45D5-B66D-41384069E60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24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73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07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54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051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5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201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793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51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345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5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3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2AF3D-761A-4164-823F-B713DC762BDE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06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lit diya lamps&#10;&#10;AI-generated content may be incorrect.">
            <a:extLst>
              <a:ext uri="{FF2B5EF4-FFF2-40B4-BE49-F238E27FC236}">
                <a16:creationId xmlns:a16="http://schemas.microsoft.com/office/drawing/2014/main" id="{57467688-91C3-1A7F-3F1F-CEFB55590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14288"/>
            <a:ext cx="12163425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593" y="3734417"/>
            <a:ext cx="6030039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PDOOH Recommendations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For </a:t>
            </a:r>
            <a:r>
              <a:rPr lang="en-US" sz="4800" b="1">
                <a:solidFill>
                  <a:srgbClr val="E76301"/>
                </a:solidFill>
              </a:rPr>
              <a:t>Diwali</a:t>
            </a:r>
            <a:endParaRPr lang="en-US" sz="4800" b="1">
              <a:solidFill>
                <a:srgbClr val="E7630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31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0" y="371648"/>
            <a:ext cx="84375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San Francisco International Airport, USA 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People in a terminal&#10;&#10;AI-generated content may be incorrect.">
            <a:extLst>
              <a:ext uri="{FF2B5EF4-FFF2-40B4-BE49-F238E27FC236}">
                <a16:creationId xmlns:a16="http://schemas.microsoft.com/office/drawing/2014/main" id="{944BC163-E7A7-CFD9-017F-6CD968B25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8" b="20751"/>
          <a:stretch>
            <a:fillRect/>
          </a:stretch>
        </p:blipFill>
        <p:spPr>
          <a:xfrm>
            <a:off x="1738924" y="967153"/>
            <a:ext cx="8880248" cy="5287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9E552C-CEE7-7311-90AE-64F29F635E40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76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C8C7A-F5D2-89F1-1C03-511E74333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D8CAE1-A29C-767A-B79D-E5E1CD226A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693FA-8FC7-089D-D53F-4C73F513139A}"/>
              </a:ext>
            </a:extLst>
          </p:cNvPr>
          <p:cNvSpPr txBox="1"/>
          <p:nvPr/>
        </p:nvSpPr>
        <p:spPr>
          <a:xfrm>
            <a:off x="1786287" y="296214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JFK Airport, USA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5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8393E-012B-6B8E-217A-92CB13558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7713AB-79BA-474C-BEB6-A2EBB1DAB0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6A4FB-AFE0-57D6-C157-0D745E705F46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JFK Airport (USA)</a:t>
            </a:r>
            <a:r>
              <a:rPr lang="en-US" sz="2400">
                <a:solidFill>
                  <a:schemeClr val="bg1"/>
                </a:solidFill>
              </a:rPr>
              <a:t>, 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8D50F-37DE-6D13-B958-1D99F088F799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159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50D7C137-E611-BDED-81C3-410021BF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34" y="1053734"/>
            <a:ext cx="9297135" cy="53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8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9F5E0-94CA-7E6B-7416-38A227A3E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8E7EA2-3113-A27D-B2E1-6A334D68C1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C5504-79BD-7D53-0687-11010962A57C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JFK Airport (USA)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6" name="Picture 5" descr="People sitting in chairs in a terminal&#10;&#10;AI-generated content may be incorrect.">
            <a:extLst>
              <a:ext uri="{FF2B5EF4-FFF2-40B4-BE49-F238E27FC236}">
                <a16:creationId xmlns:a16="http://schemas.microsoft.com/office/drawing/2014/main" id="{76EDECE6-F002-F02D-0E85-0A44B99E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410" y="1017954"/>
            <a:ext cx="5549411" cy="53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677A-4C6C-2495-3049-75076BD1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387712-B003-002D-5DDC-790EDB0DB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6DB3CE-7C4D-7E13-6096-9B6DDD1F468D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Dallas Fort Worth International Airport, USA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7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04C5-F9AE-F86D-DF5D-11716263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323FAA-70B7-8990-CE56-530DEA34C4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FF6F7-6F0B-57E3-E373-5F7319285501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Dallas Fort Worth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05B71-5AF5-2F8A-F9C5-CC667D0C6559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269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EB2D559-B317-9E79-6D7A-008BC199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65" y="961292"/>
            <a:ext cx="9395070" cy="55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6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BEB1-42A6-F0CE-BB5E-C3CE5C804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24E64-B09C-BA5A-F95B-AB24127830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B8EC3-B995-B006-55C0-01A7694A2FAB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Dallas Fort Worth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People sitting in an airport waiting area&#10;&#10;AI-generated content may be incorrect.">
            <a:extLst>
              <a:ext uri="{FF2B5EF4-FFF2-40B4-BE49-F238E27FC236}">
                <a16:creationId xmlns:a16="http://schemas.microsoft.com/office/drawing/2014/main" id="{E7A55E4B-B1DC-1C7C-0AFD-A539F1FC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79" b="8547"/>
          <a:stretch>
            <a:fillRect/>
          </a:stretch>
        </p:blipFill>
        <p:spPr>
          <a:xfrm>
            <a:off x="1524000" y="1113692"/>
            <a:ext cx="9144000" cy="50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70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D186-5196-4BA5-F0FB-22EE4B22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5C6A12-D694-C953-463C-4534A20BD5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FBB41-A101-7D80-2A4A-229B1E918F7D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Chicago O'Hare International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41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8C9FB-BAE7-6E95-DAEE-41F75D9F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31EAA1-6984-3270-299B-2526AF7829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801DD4-07FC-D560-E091-1D39E9F2D7D3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Chicago O'Hare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48651-1686-46ED-B897-634A3EC7B995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8</a:t>
            </a:r>
            <a:endParaRPr lang="en-US"/>
          </a:p>
        </p:txBody>
      </p:sp>
      <p:pic>
        <p:nvPicPr>
          <p:cNvPr id="2" name="Picture 1" descr="A map of an airport&#10;&#10;AI-generated content may be incorrect.">
            <a:extLst>
              <a:ext uri="{FF2B5EF4-FFF2-40B4-BE49-F238E27FC236}">
                <a16:creationId xmlns:a16="http://schemas.microsoft.com/office/drawing/2014/main" id="{8E59604C-7E5D-C419-D1B7-31D33B2AA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19" y="942731"/>
            <a:ext cx="8695593" cy="55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0805E-BF80-2EB1-B6B9-89A69C300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148662-6DFC-8E69-2EAD-8EC97FB169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6A4AD-F273-2129-45D6-C09D6F375FCE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Chicago O'Hare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A group of people sitting in chairs in a terminal&#10;&#10;AI-generated content may be incorrect.">
            <a:extLst>
              <a:ext uri="{FF2B5EF4-FFF2-40B4-BE49-F238E27FC236}">
                <a16:creationId xmlns:a16="http://schemas.microsoft.com/office/drawing/2014/main" id="{6AED55C1-0702-278F-7F2E-E2A94A9C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41" r="-207" b="204"/>
          <a:stretch>
            <a:fillRect/>
          </a:stretch>
        </p:blipFill>
        <p:spPr>
          <a:xfrm>
            <a:off x="3049954" y="994385"/>
            <a:ext cx="6551260" cy="53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060EE-9C2A-0078-55DE-90C7CBC98CC7}"/>
              </a:ext>
            </a:extLst>
          </p:cNvPr>
          <p:cNvSpPr txBox="1"/>
          <p:nvPr/>
        </p:nvSpPr>
        <p:spPr>
          <a:xfrm>
            <a:off x="4808361" y="206963"/>
            <a:ext cx="2571750" cy="678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33" b="1">
                <a:solidFill>
                  <a:schemeClr val="bg1"/>
                </a:solidFill>
                <a:cs typeface="Calibri"/>
              </a:rPr>
              <a:t>Advantages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09980A-289E-52C3-1BAA-ED51F93EAD05}"/>
              </a:ext>
            </a:extLst>
          </p:cNvPr>
          <p:cNvCxnSpPr/>
          <p:nvPr/>
        </p:nvCxnSpPr>
        <p:spPr>
          <a:xfrm>
            <a:off x="6094545" y="1630292"/>
            <a:ext cx="1881" cy="137561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F1AA9E-20A0-EB80-DB5F-6D503E7CB91A}"/>
              </a:ext>
            </a:extLst>
          </p:cNvPr>
          <p:cNvSpPr/>
          <p:nvPr/>
        </p:nvSpPr>
        <p:spPr>
          <a:xfrm>
            <a:off x="1461273" y="1403196"/>
            <a:ext cx="3571875" cy="188641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83" tIns="43891" rIns="87783" bIns="43891" rtlCol="0" anchor="ctr"/>
          <a:lstStyle/>
          <a:p>
            <a:pPr algn="ctr"/>
            <a:endParaRPr lang="en-US" sz="15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656CDD-2EFC-F57B-76C7-6BD996EFF936}"/>
              </a:ext>
            </a:extLst>
          </p:cNvPr>
          <p:cNvCxnSpPr>
            <a:cxnSpLocks/>
          </p:cNvCxnSpPr>
          <p:nvPr/>
        </p:nvCxnSpPr>
        <p:spPr>
          <a:xfrm>
            <a:off x="6090418" y="4389484"/>
            <a:ext cx="1881" cy="137561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group of people with a dart in the center&#10;&#10;Description automatically generated">
            <a:extLst>
              <a:ext uri="{FF2B5EF4-FFF2-40B4-BE49-F238E27FC236}">
                <a16:creationId xmlns:a16="http://schemas.microsoft.com/office/drawing/2014/main" id="{D3DC23AB-C80B-50CE-4F6F-D6A7E5B32F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960" y="1621134"/>
            <a:ext cx="522623" cy="547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DDA564-22E4-2886-B082-88C05CADAAC0}"/>
              </a:ext>
            </a:extLst>
          </p:cNvPr>
          <p:cNvSpPr txBox="1"/>
          <p:nvPr/>
        </p:nvSpPr>
        <p:spPr>
          <a:xfrm>
            <a:off x="2625459" y="1568998"/>
            <a:ext cx="2114926" cy="550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Dynamic Audience Targeting</a:t>
            </a:r>
            <a:endParaRPr lang="en-US" sz="1500" b="1">
              <a:solidFill>
                <a:srgbClr val="FFA2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C51FF-CB53-798B-512F-14FF48FD3882}"/>
              </a:ext>
            </a:extLst>
          </p:cNvPr>
          <p:cNvSpPr txBox="1"/>
          <p:nvPr/>
        </p:nvSpPr>
        <p:spPr>
          <a:xfrm>
            <a:off x="1773296" y="2348112"/>
            <a:ext cx="2947828" cy="7040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rgbClr val="D1D5DB"/>
                </a:solidFill>
                <a:ea typeface="+mn-lt"/>
                <a:cs typeface="+mn-lt"/>
              </a:rPr>
              <a:t>P-DOOH analyzes location data, creating audiences from consumer movements for targeted ads.</a:t>
            </a:r>
            <a:endParaRPr lang="en-US" sz="1333">
              <a:cs typeface="Calibri"/>
            </a:endParaRPr>
          </a:p>
        </p:txBody>
      </p:sp>
      <p:grpSp>
        <p:nvGrpSpPr>
          <p:cNvPr id="16" name="Group 28">
            <a:extLst>
              <a:ext uri="{FF2B5EF4-FFF2-40B4-BE49-F238E27FC236}">
                <a16:creationId xmlns:a16="http://schemas.microsoft.com/office/drawing/2014/main" id="{B3FC3236-DC88-9623-B6C5-AFC284BE5271}"/>
              </a:ext>
            </a:extLst>
          </p:cNvPr>
          <p:cNvGrpSpPr/>
          <p:nvPr/>
        </p:nvGrpSpPr>
        <p:grpSpPr>
          <a:xfrm>
            <a:off x="1461273" y="1421779"/>
            <a:ext cx="9469824" cy="4609170"/>
            <a:chOff x="1273097" y="1375316"/>
            <a:chExt cx="10101146" cy="460917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118C560-7CFB-B043-80AB-DA442FC98896}"/>
                </a:ext>
              </a:extLst>
            </p:cNvPr>
            <p:cNvSpPr/>
            <p:nvPr/>
          </p:nvSpPr>
          <p:spPr>
            <a:xfrm>
              <a:off x="7564243" y="1375316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B46ACC-06E6-CD5D-0C60-340F16BEE8D9}"/>
                </a:ext>
              </a:extLst>
            </p:cNvPr>
            <p:cNvSpPr/>
            <p:nvPr/>
          </p:nvSpPr>
          <p:spPr>
            <a:xfrm>
              <a:off x="1273097" y="4070194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29BB34-B7CA-DCCE-8253-30F277A4624F}"/>
                </a:ext>
              </a:extLst>
            </p:cNvPr>
            <p:cNvSpPr/>
            <p:nvPr/>
          </p:nvSpPr>
          <p:spPr>
            <a:xfrm>
              <a:off x="7564243" y="4098072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4" name="Picture 4" descr="A cloud with a server&#10;&#10;Description automatically generated">
            <a:extLst>
              <a:ext uri="{FF2B5EF4-FFF2-40B4-BE49-F238E27FC236}">
                <a16:creationId xmlns:a16="http://schemas.microsoft.com/office/drawing/2014/main" id="{A31D3062-5509-149D-CA0F-72FCB9FFFF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3919" y="4278840"/>
            <a:ext cx="513223" cy="54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F4238-07F2-6324-7BE4-B4EC68C48D91}"/>
              </a:ext>
            </a:extLst>
          </p:cNvPr>
          <p:cNvSpPr txBox="1"/>
          <p:nvPr/>
        </p:nvSpPr>
        <p:spPr>
          <a:xfrm>
            <a:off x="8820845" y="4398804"/>
            <a:ext cx="1560345" cy="319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Live Data Feeds</a:t>
            </a:r>
            <a:endParaRPr lang="en-US" sz="1500">
              <a:solidFill>
                <a:srgbClr val="FFA20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C7EBD-28D3-3A26-0E99-113404DA849C}"/>
              </a:ext>
            </a:extLst>
          </p:cNvPr>
          <p:cNvSpPr txBox="1"/>
          <p:nvPr/>
        </p:nvSpPr>
        <p:spPr>
          <a:xfrm>
            <a:off x="8007802" y="5003992"/>
            <a:ext cx="2494810" cy="934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chemeClr val="bg1"/>
                </a:solidFill>
                <a:ea typeface="+mn-lt"/>
                <a:cs typeface="+mn-lt"/>
              </a:rPr>
              <a:t>Weather, traffic, flight data.</a:t>
            </a:r>
            <a:endParaRPr lang="en-US" sz="1333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333">
                <a:solidFill>
                  <a:schemeClr val="bg1"/>
                </a:solidFill>
                <a:ea typeface="+mn-lt"/>
                <a:cs typeface="+mn-lt"/>
              </a:rPr>
              <a:t>Local data sets for targeting  e.g. demographic postcode data</a:t>
            </a:r>
            <a:endParaRPr lang="en-US" sz="1333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500">
              <a:cs typeface="Calibri"/>
            </a:endParaRPr>
          </a:p>
        </p:txBody>
      </p:sp>
      <p:pic>
        <p:nvPicPr>
          <p:cNvPr id="8" name="Picture 8" descr="A white line drawing of a pencil and a black background&#10;&#10;Description automatically generated">
            <a:extLst>
              <a:ext uri="{FF2B5EF4-FFF2-40B4-BE49-F238E27FC236}">
                <a16:creationId xmlns:a16="http://schemas.microsoft.com/office/drawing/2014/main" id="{BAB4F47E-1433-2307-0FFF-506A5D7298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0649" y="4303051"/>
            <a:ext cx="569620" cy="597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CA08F-CB6D-9E24-9CD4-5CCC2279A9A0}"/>
              </a:ext>
            </a:extLst>
          </p:cNvPr>
          <p:cNvSpPr txBox="1"/>
          <p:nvPr/>
        </p:nvSpPr>
        <p:spPr>
          <a:xfrm>
            <a:off x="2597946" y="4301043"/>
            <a:ext cx="1861134" cy="781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Live Data-Led Dynamic Creative</a:t>
            </a:r>
            <a:endParaRPr lang="en-US" sz="1500">
              <a:solidFill>
                <a:srgbClr val="FFA200"/>
              </a:solidFill>
              <a:cs typeface="Calibri"/>
            </a:endParaRPr>
          </a:p>
          <a:p>
            <a:endParaRPr lang="en-US" sz="1500" b="1">
              <a:solidFill>
                <a:srgbClr val="FFA20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41886-C75B-A190-8ABD-A9B16CFB46DD}"/>
              </a:ext>
            </a:extLst>
          </p:cNvPr>
          <p:cNvSpPr txBox="1"/>
          <p:nvPr/>
        </p:nvSpPr>
        <p:spPr>
          <a:xfrm>
            <a:off x="2024565" y="5025475"/>
            <a:ext cx="2067928" cy="1165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chemeClr val="bg1"/>
                </a:solidFill>
                <a:ea typeface="+mn-lt"/>
                <a:cs typeface="+mn-lt"/>
              </a:rPr>
              <a:t>Customize creative in real-time based on all types of local data</a:t>
            </a:r>
          </a:p>
          <a:p>
            <a:pPr algn="ctr"/>
            <a:endParaRPr lang="en-US" sz="1500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500">
              <a:cs typeface="Calibri"/>
            </a:endParaRPr>
          </a:p>
        </p:txBody>
      </p:sp>
      <p:pic>
        <p:nvPicPr>
          <p:cNvPr id="15" name="Picture 15" descr="A sun and cloud with snow and snowflakes&#10;&#10;Description automatically generated">
            <a:extLst>
              <a:ext uri="{FF2B5EF4-FFF2-40B4-BE49-F238E27FC236}">
                <a16:creationId xmlns:a16="http://schemas.microsoft.com/office/drawing/2014/main" id="{DB9A473B-3C4E-1D8C-F16A-FC0F46D9F0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2861" y="1569779"/>
            <a:ext cx="541422" cy="547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676091-2108-2BF9-603E-34F009DD6E8B}"/>
              </a:ext>
            </a:extLst>
          </p:cNvPr>
          <p:cNvSpPr txBox="1"/>
          <p:nvPr/>
        </p:nvSpPr>
        <p:spPr>
          <a:xfrm>
            <a:off x="8783158" y="1658011"/>
            <a:ext cx="1785937" cy="319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Trigger Targeting </a:t>
            </a:r>
            <a:endParaRPr lang="en-US" sz="1500" b="1">
              <a:solidFill>
                <a:srgbClr val="FFA200"/>
              </a:solidFill>
              <a:cs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9311F-2465-227E-73A9-9DCA07517F65}"/>
              </a:ext>
            </a:extLst>
          </p:cNvPr>
          <p:cNvSpPr txBox="1"/>
          <p:nvPr/>
        </p:nvSpPr>
        <p:spPr>
          <a:xfrm>
            <a:off x="7904656" y="2319747"/>
            <a:ext cx="2551644" cy="7040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rgbClr val="D1D5DB"/>
                </a:solidFill>
                <a:ea typeface="+mn-lt"/>
                <a:cs typeface="+mn-lt"/>
              </a:rPr>
              <a:t>Optimize messaging for weather's impact on consumer behavior in real-time.</a:t>
            </a:r>
          </a:p>
        </p:txBody>
      </p:sp>
    </p:spTree>
    <p:extLst>
      <p:ext uri="{BB962C8B-B14F-4D97-AF65-F5344CB8AC3E}">
        <p14:creationId xmlns:p14="http://schemas.microsoft.com/office/powerpoint/2010/main" val="1169750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0600-4F55-9FF9-BCAE-39FC1425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35755-A20F-B0D3-37E4-9114170811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061CDE-AF49-19BE-3A48-C5E8E1423A12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Hartsfield-Jackson Atlanta International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6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DB27E-EED7-8AF8-2DC4-6CA98996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FB1373-9F06-8543-FB5E-E79D5F13E0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292EA-EF61-D8C5-3B93-BC6D26F3DB31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Hartsfield-Jackson Atlanta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E335E-B562-75F5-9B39-C96338486664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230</a:t>
            </a:r>
            <a:endParaRPr lang="en-US"/>
          </a:p>
        </p:txBody>
      </p:sp>
      <p:pic>
        <p:nvPicPr>
          <p:cNvPr id="3" name="Picture 2" descr="A map of an airport&#10;&#10;AI-generated content may be incorrect.">
            <a:extLst>
              <a:ext uri="{FF2B5EF4-FFF2-40B4-BE49-F238E27FC236}">
                <a16:creationId xmlns:a16="http://schemas.microsoft.com/office/drawing/2014/main" id="{1BC9A7BA-1CBD-8B32-E3C0-BF1B07CC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17" y="994142"/>
            <a:ext cx="9642476" cy="54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1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6B6F-757A-8776-D853-58EAF9E6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06927-8732-3A45-702D-771E90A5A7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6E36E0-9A0A-F12C-E452-7F01792610BE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Hartsfield-Jackson Atlanta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group of people sitting in chairs watching television&#10;&#10;AI-generated content may be incorrect.">
            <a:extLst>
              <a:ext uri="{FF2B5EF4-FFF2-40B4-BE49-F238E27FC236}">
                <a16:creationId xmlns:a16="http://schemas.microsoft.com/office/drawing/2014/main" id="{6382E423-7AF9-4EDE-28B6-93D64647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996" y="1283555"/>
            <a:ext cx="7472240" cy="48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8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AAF6-C69B-913F-9CBF-EB721CA1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939665-D912-9513-1680-C5F4324A6E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F3FAD0-2797-9CBF-246A-9FDD31BD4878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Washington Dulles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48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AB9E-C0F6-4D6C-AC65-66E639AA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5F5E07-D408-36FD-A820-5D5C7267D7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A40FE-6DA7-9D0C-DECC-1C5B6DB46321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Washington Dulles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6CDE1-FB87-17C8-AC79-31085F6574E6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34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7E52F1A3-383E-F709-FCC8-738EB8F4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387" y="1066311"/>
            <a:ext cx="9122997" cy="54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15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F6DDC-2FE3-A9E4-D4D2-FF293946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E396D0-4A77-B377-52CC-66EEBEEF3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B3728-C141-D35C-7B9D-6B695DA8E9F2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Washington Dulles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6" name="Picture 5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00273472-A2DE-025F-E3F7-59E4A3D9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43" y="1076081"/>
            <a:ext cx="7677882" cy="52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7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3B9A-463D-588A-3134-CE39E60F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65A80-14D6-3053-1AB3-20E7A5BDE1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E045B-03A9-666E-A733-12C5568087D4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Los Angeles International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5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670DE-70B3-8321-67BF-4EB5F19B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901C46-F03B-0A2D-99F7-280303EFA5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D14BB-9C1D-4F7F-028C-03952C4855CB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Los Angeles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6661F-9A10-2226-B986-46CD95C805F0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284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33760E9-1A23-EE75-7327-3C777F03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40" y="1004644"/>
            <a:ext cx="8966690" cy="55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5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B8561-2041-DA1A-AD36-1306D8EA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54A83-3C7B-0B87-C9F4-415E88565E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B1EC0-3D4B-D054-F585-E4C632EA0BDA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Los Angeles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sign in a building&#10;&#10;AI-generated content may be incorrect.">
            <a:extLst>
              <a:ext uri="{FF2B5EF4-FFF2-40B4-BE49-F238E27FC236}">
                <a16:creationId xmlns:a16="http://schemas.microsoft.com/office/drawing/2014/main" id="{DE681387-9ED9-D911-396C-EF16CE57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14" y="1127980"/>
            <a:ext cx="7252432" cy="49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35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1ADAC-0084-68F7-56EB-85F8EDC1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0A11C8-87DA-BBF6-B92C-ABC91268BF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94A40-8F56-DE36-F1BB-B0CF704E6F07}"/>
              </a:ext>
            </a:extLst>
          </p:cNvPr>
          <p:cNvSpPr txBox="1"/>
          <p:nvPr/>
        </p:nvSpPr>
        <p:spPr>
          <a:xfrm>
            <a:off x="1786287" y="2694675"/>
            <a:ext cx="86194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States of America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ctr"/>
            <a:br>
              <a:rPr lang="en-US"/>
            </a:b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A831A-7754-C4DB-EF37-B8D6639E34B6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7656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FDC4-0815-52B1-03E9-5167DC0C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478EE3-38F5-2311-0CCD-B5CC10F372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B2DEB-BDAD-ECEC-CD9F-DF616DCA6CDE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United states of America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C5EA84-5D2F-E821-68CB-D6329B3E1C58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1718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6C6E84F2-7ADF-D57E-6579-AEB10CCB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68" y="1115645"/>
            <a:ext cx="9452464" cy="52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0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E92D7-DDB2-F544-14DB-5410F8E2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E63FD2-044F-200B-80CC-E95A18680C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E59F7-1A23-180A-EC5A-0904B2070A13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United States of America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C409DEB9-9B71-0805-FD21-43FC23B6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67" y="1094154"/>
            <a:ext cx="9280037" cy="52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6287" y="296214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Bahrain International Airport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1" y="371648"/>
            <a:ext cx="54480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Bahrain International Airport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A2490FC-2BE1-746A-EAA2-3EF8C9BC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99" y="926490"/>
            <a:ext cx="9640034" cy="55520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208271-0280-EB85-8381-4F7347E65264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40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80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Bahrain International Airport 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3" name="Picture 2" descr="People walking in a building with people&#10;&#10;AI-generated content may be incorrect.">
            <a:extLst>
              <a:ext uri="{FF2B5EF4-FFF2-40B4-BE49-F238E27FC236}">
                <a16:creationId xmlns:a16="http://schemas.microsoft.com/office/drawing/2014/main" id="{D3183189-1C54-460D-8F5C-D92A956D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37" r="156" b="9259"/>
          <a:stretch>
            <a:fillRect/>
          </a:stretch>
        </p:blipFill>
        <p:spPr>
          <a:xfrm>
            <a:off x="1825258" y="1039935"/>
            <a:ext cx="8551265" cy="53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9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FCE7F-4602-C96E-725E-950EA6576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B71F14-8371-290D-8E56-943814DB0C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3F483A-62F9-F771-DC3A-1866B4F84530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Singapore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DA577-247F-DCE9-3D7F-C109C54517E6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2515887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860CC-9838-5F2F-202B-030C4964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8015A9-9321-EA05-5148-57E54D588A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159089-0038-B77D-04C6-8F21C152783F}"/>
              </a:ext>
            </a:extLst>
          </p:cNvPr>
          <p:cNvSpPr txBox="1"/>
          <p:nvPr/>
        </p:nvSpPr>
        <p:spPr>
          <a:xfrm>
            <a:off x="1786287" y="296214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Singapore Changi Airport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02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A976C-6D3A-BF62-2268-E58C1CE77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437CE6-BAC9-717D-4F16-CB51142E8B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9D7C17-3F4F-89DC-CD21-0742A7689168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Changi International Airport, Singapore 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86F40-3BAF-B65A-4B49-3C97D4DBE2D1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18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7FF8642-535D-F544-FC9B-24089827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44" y="1083285"/>
            <a:ext cx="9522314" cy="52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69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23772-A1E9-03BF-2316-D97997E68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069CF5-FE7D-3D59-9FB3-13D5CDEF9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AE0D92-7478-74CF-389E-A36F180F012A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Changi International Airport, Singapore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5" name="Picture 4" descr="A room with red couches and trees&#10;&#10;AI-generated content may be incorrect.">
            <a:extLst>
              <a:ext uri="{FF2B5EF4-FFF2-40B4-BE49-F238E27FC236}">
                <a16:creationId xmlns:a16="http://schemas.microsoft.com/office/drawing/2014/main" id="{55C6FB55-5A42-B928-5A12-8340B38E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98" y="1083408"/>
            <a:ext cx="8174403" cy="51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69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02045-ACD5-B14B-02D9-BB12B7F8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1E4E8C-E23D-A876-E5FE-3CD8FB9D47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A138B-E720-8EB5-DD31-35F82D3F74CF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Singapore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6184A-64B6-8EA4-AA05-E219D2BA07B5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130590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573" y="2663746"/>
            <a:ext cx="386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Total No of Screens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1474" y="2672309"/>
            <a:ext cx="386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Forecasted Impressions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8405" y="3248049"/>
            <a:ext cx="1435008" cy="83099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IN" sz="4800" b="1">
                <a:solidFill>
                  <a:schemeClr val="accent2"/>
                </a:solidFill>
              </a:rPr>
              <a:t>3116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9649" y="3249660"/>
            <a:ext cx="64229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4800" b="1">
                <a:solidFill>
                  <a:schemeClr val="accent2"/>
                </a:solidFill>
              </a:rPr>
              <a:t>10733329</a:t>
            </a:r>
            <a:endParaRPr lang="en-US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94" y="2662214"/>
            <a:ext cx="386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Total Budget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347" y="3245426"/>
            <a:ext cx="3599062" cy="156966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IN" sz="4800" b="1">
                <a:solidFill>
                  <a:schemeClr val="accent2"/>
                </a:solidFill>
              </a:rPr>
              <a:t>3,00,000 USD</a:t>
            </a:r>
            <a:endParaRPr lang="en-US">
              <a:solidFill>
                <a:schemeClr val="accent2"/>
              </a:solidFill>
            </a:endParaRPr>
          </a:p>
          <a:p>
            <a:r>
              <a:rPr lang="en-IN" sz="4800" b="1">
                <a:solidFill>
                  <a:schemeClr val="accent2"/>
                </a:solidFill>
              </a:rPr>
              <a:t> </a:t>
            </a:r>
            <a:endParaRPr lang="en-IN" sz="4800" b="1">
              <a:solidFill>
                <a:schemeClr val="accent2"/>
              </a:solidFill>
              <a:ea typeface="Calibri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008597" y="2413070"/>
            <a:ext cx="321" cy="20391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785E51-306D-4403-7907-960F6B6E75E5}"/>
              </a:ext>
            </a:extLst>
          </p:cNvPr>
          <p:cNvCxnSpPr>
            <a:cxnSpLocks/>
          </p:cNvCxnSpPr>
          <p:nvPr/>
        </p:nvCxnSpPr>
        <p:spPr>
          <a:xfrm>
            <a:off x="8115963" y="2413070"/>
            <a:ext cx="321" cy="20391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9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D15BC-0D9F-72F5-CFC0-FF7E3479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6110B7-5FA1-BF32-0A66-97F2BDB00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EE6F5-120B-C9BC-0AED-83F7BDC774EA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Singapore out of home recommendations 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F7138-AC24-BB1E-934D-90D600D2E39F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127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F22EBAE-D0A9-A542-DEF2-714A0497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65" y="1027479"/>
            <a:ext cx="9715500" cy="55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1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92D23-D64E-E0E3-4D2C-6F852CFB7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807A7-F3E1-F2F3-3DBE-E6379E4860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4C060-C09D-9AF0-4512-037560DEC644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Singapore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2" name="Picture 1" descr="A crowd of people outside a building&#10;&#10;AI-generated content may be incorrect.">
            <a:extLst>
              <a:ext uri="{FF2B5EF4-FFF2-40B4-BE49-F238E27FC236}">
                <a16:creationId xmlns:a16="http://schemas.microsoft.com/office/drawing/2014/main" id="{329E412F-CCC1-BB5C-610E-78BFD1A3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55" y="1138848"/>
            <a:ext cx="8929322" cy="51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5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EE70-007F-D440-ED2D-6D1A9BEB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C99E06-A875-6E0C-9081-6D86541E67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56440-CB89-108C-EF4F-FA83D652B562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Arab Emirates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A077D3-D51A-6098-7377-77B08FA5F2B5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4208992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49D71-660F-8A80-D866-DB7A41CFF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015F9-EA26-44C9-B187-A49FAD76B1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E4269-3E9B-8060-29BB-405DA436ECFE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a typeface="+mn-lt"/>
                <a:cs typeface="+mn-lt"/>
              </a:rPr>
              <a:t>Dubai International Airport, UAE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27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1F5B-38DE-38CF-0AE1-D50D63FA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0DC5E-F7D6-E2C3-3BC2-9BDB1100F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5CA79-358D-C088-C8E5-33B50FF9CF43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Dubai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A7052-FDF7-2F61-CC01-2E7EFE1A9ECF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154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DFDCFD0-280F-7E9A-11E1-63BBE457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25" y="1011971"/>
            <a:ext cx="9275152" cy="54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45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B8748-E0B8-2257-EBB5-0A31C035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CA5DF7-CB5B-9C4A-8A0B-48540FABB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EE1C8-218A-2720-F0A1-7397D719B949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Dubai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6" name="Picture 5" descr="A person and person walking in front of a sign&#10;&#10;AI-generated content may be incorrect.">
            <a:extLst>
              <a:ext uri="{FF2B5EF4-FFF2-40B4-BE49-F238E27FC236}">
                <a16:creationId xmlns:a16="http://schemas.microsoft.com/office/drawing/2014/main" id="{10C4C06C-5EC1-4F32-C110-7131CF5E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90" y="1202837"/>
            <a:ext cx="8017851" cy="50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4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B555F-11CC-09C5-028B-64773837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2DA776-E016-7756-FDC1-81D5DDF3ED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B77B1-8986-5EC4-FCEF-69627E8A5554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Abu Dhabi International Airport, UAE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6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36022-670A-6AE0-51F1-547B2126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43EE6D-0E3C-381F-840D-BCB12A04A9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28D3F-47A0-8941-8A2C-32FE0E3E3C8F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Abu Dhabi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0C26B-1D5B-BF22-7AA2-41C639E35C7F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34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D230A40B-8695-E1DE-B70F-4D21E21F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51" y="1161195"/>
            <a:ext cx="9233144" cy="53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9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C0E00-5912-E645-23EB-2627F7ED8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3B6D6A-896C-7B03-9DC5-E5B46872F0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B73CE2-0354-9864-02F1-0F392A46ADF2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Los Angeles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People standing in a terminal&#10;&#10;AI-generated content may be incorrect.">
            <a:extLst>
              <a:ext uri="{FF2B5EF4-FFF2-40B4-BE49-F238E27FC236}">
                <a16:creationId xmlns:a16="http://schemas.microsoft.com/office/drawing/2014/main" id="{6319465B-73C7-3EA2-85E8-499015AE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62" y="1074127"/>
            <a:ext cx="7948246" cy="51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3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54BBD-37DD-F32D-6F04-C1EBFB621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52DB71-F2DB-7CE2-3835-2289FF5E01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A40B2-9E1B-B6CF-70EA-5E120679C040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Arab Emirates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E305F-A729-1339-E03E-FFD99FED1F84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351624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1C89D-8EB8-A6CE-413B-EA165C297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7773F4-2020-4ABB-507D-D85DACD74A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B5D3BD-D421-FDDF-8403-DBB20A25B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740395"/>
              </p:ext>
            </p:extLst>
          </p:nvPr>
        </p:nvGraphicFramePr>
        <p:xfrm>
          <a:off x="791307" y="693615"/>
          <a:ext cx="10835728" cy="57368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8932">
                  <a:extLst>
                    <a:ext uri="{9D8B030D-6E8A-4147-A177-3AD203B41FA5}">
                      <a16:colId xmlns:a16="http://schemas.microsoft.com/office/drawing/2014/main" val="606770559"/>
                    </a:ext>
                  </a:extLst>
                </a:gridCol>
                <a:gridCol w="2708932">
                  <a:extLst>
                    <a:ext uri="{9D8B030D-6E8A-4147-A177-3AD203B41FA5}">
                      <a16:colId xmlns:a16="http://schemas.microsoft.com/office/drawing/2014/main" val="2813425661"/>
                    </a:ext>
                  </a:extLst>
                </a:gridCol>
                <a:gridCol w="2708932">
                  <a:extLst>
                    <a:ext uri="{9D8B030D-6E8A-4147-A177-3AD203B41FA5}">
                      <a16:colId xmlns:a16="http://schemas.microsoft.com/office/drawing/2014/main" val="2518177297"/>
                    </a:ext>
                  </a:extLst>
                </a:gridCol>
                <a:gridCol w="2708932">
                  <a:extLst>
                    <a:ext uri="{9D8B030D-6E8A-4147-A177-3AD203B41FA5}">
                      <a16:colId xmlns:a16="http://schemas.microsoft.com/office/drawing/2014/main" val="1713384974"/>
                    </a:ext>
                  </a:extLst>
                </a:gridCol>
              </a:tblGrid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Countries and </a:t>
                      </a:r>
                      <a:r>
                        <a:rPr lang="en-US" sz="10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Airports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No: of Screens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Planned Budget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Forecasted Impressions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21762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Singapore Changi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561167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5919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JFK Airport USA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745459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69256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USA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1718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1305830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64303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Dallas Fort Worth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269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827152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35234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Chicago O'Hare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582400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25852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Bahrain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606060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05616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United Arab Emirates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419084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994959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Malaysia OOH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871660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107216"/>
                  </a:ext>
                </a:extLst>
              </a:tr>
              <a:tr h="609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Hartsfield Jackson Atlanta International Airport (ATL)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675973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71201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Washington Dulles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688452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633683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Los Angeles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284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799444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092985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Abu Dhabi International Airport (AUH)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606060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85046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Dubai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404040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8021"/>
                  </a:ext>
                </a:extLst>
              </a:tr>
              <a:tr h="2503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San Francisco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519480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7021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Singapore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127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1121061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2170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CEEC93-FC7F-557A-BF7A-11EA3C9F33EB}"/>
              </a:ext>
            </a:extLst>
          </p:cNvPr>
          <p:cNvSpPr txBox="1"/>
          <p:nvPr/>
        </p:nvSpPr>
        <p:spPr>
          <a:xfrm>
            <a:off x="692134" y="174213"/>
            <a:ext cx="86194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Locations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4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78838-A06C-88BC-0951-DD5D42A1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62547-7D35-1A8A-1EDA-17006E7CAC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F69FF-75C4-8A42-CF36-8AD730919E62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United</a:t>
            </a:r>
            <a:r>
              <a:rPr lang="en-US" sz="2400">
                <a:solidFill>
                  <a:schemeClr val="bg1"/>
                </a:solidFill>
              </a:rPr>
              <a:t> Arab Emirates out of home recommendations,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963FD-ECCD-8B29-3A40-0584BBFAF3C9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13</a:t>
            </a:r>
            <a:endParaRPr lang="en-US"/>
          </a:p>
        </p:txBody>
      </p:sp>
      <p:pic>
        <p:nvPicPr>
          <p:cNvPr id="3" name="Picture 2" descr="A map of the united arab emirates&#10;&#10;AI-generated content may be incorrect.">
            <a:extLst>
              <a:ext uri="{FF2B5EF4-FFF2-40B4-BE49-F238E27FC236}">
                <a16:creationId xmlns:a16="http://schemas.microsoft.com/office/drawing/2014/main" id="{50FCE9CA-12CC-82C1-A1F6-FCF85EF3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40" y="1012946"/>
            <a:ext cx="8929322" cy="54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7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3AC48-432B-B193-35B0-750C036A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075CE3-4BEE-0912-9401-1942C40F03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8A75E-F814-D8F9-0C2B-8F2D5BF96EFF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United Arab Emirates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city street with cars and buildings&#10;&#10;AI-generated content may be incorrect.">
            <a:extLst>
              <a:ext uri="{FF2B5EF4-FFF2-40B4-BE49-F238E27FC236}">
                <a16:creationId xmlns:a16="http://schemas.microsoft.com/office/drawing/2014/main" id="{A38D671D-1AA0-2190-9664-5B12A9645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9" y="996462"/>
            <a:ext cx="9542693" cy="53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52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0DAB-939F-A2AD-CDD5-6596DCDD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283BAB-2156-1CEB-C08F-2F4FE88AB7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91C93-291F-0E48-C31F-256179BC86AE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Malaysia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F9563-03B7-D520-FF2D-083CD10D54C1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700534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ACB1F-C64E-ED99-22BD-B22589E2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26E1C5-7435-EFCC-1680-1D5C1C0A1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CB9FA-7ED8-F42C-5A47-F46BF7878A8A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Malaysia</a:t>
            </a:r>
            <a:r>
              <a:rPr lang="en-US" sz="2400">
                <a:solidFill>
                  <a:schemeClr val="bg1"/>
                </a:solidFill>
              </a:rPr>
              <a:t> out of home recommendations,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06F4B-F7B7-7D14-D155-88190573B636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19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E04943E2-4984-EC24-ABEF-437C55CD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78" y="1028944"/>
            <a:ext cx="9626845" cy="56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6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9F4F-95CA-98AE-D191-E6DE5E59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32797-9951-6DA6-335E-BFBE86E62A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8D16F-5A12-C9E2-617A-0A4556D1B8D5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Malaysia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A large billboard on a highway&#10;&#10;AI-generated content may be incorrect.">
            <a:extLst>
              <a:ext uri="{FF2B5EF4-FFF2-40B4-BE49-F238E27FC236}">
                <a16:creationId xmlns:a16="http://schemas.microsoft.com/office/drawing/2014/main" id="{0AB097C0-E510-3CE0-D9F8-CB35AFE34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087" y="1082797"/>
            <a:ext cx="4032982" cy="5190636"/>
          </a:xfrm>
          <a:prstGeom prst="rect">
            <a:avLst/>
          </a:prstGeom>
        </p:spPr>
      </p:pic>
      <p:pic>
        <p:nvPicPr>
          <p:cNvPr id="5" name="Picture 4" descr="A billboard on a highway&#10;&#10;AI-generated content may be incorrect.">
            <a:extLst>
              <a:ext uri="{FF2B5EF4-FFF2-40B4-BE49-F238E27FC236}">
                <a16:creationId xmlns:a16="http://schemas.microsoft.com/office/drawing/2014/main" id="{D8F78306-5121-6FB2-5FCE-7F972CB2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279" y="1077913"/>
            <a:ext cx="4018084" cy="518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68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7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E70A-E2E2-B7C6-EBBC-6099CB93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CF97DF-8D0C-ED80-8522-284BBBBE1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ts val="5325"/>
              </a:lnSpc>
            </a:pPr>
            <a:r>
              <a:rPr lang="en-US" sz="5400" b="1" baseline="0">
                <a:solidFill>
                  <a:srgbClr val="FFFFFF"/>
                </a:solidFill>
                <a:latin typeface="Aptos"/>
                <a:ea typeface="Segoe UI"/>
                <a:cs typeface="Segoe UI"/>
              </a:rPr>
              <a:t>United States of America</a:t>
            </a:r>
            <a:r>
              <a:rPr lang="en-US" sz="5400">
                <a:latin typeface="Aptos"/>
                <a:ea typeface="Segoe UI"/>
                <a:cs typeface="Segoe UI"/>
              </a:rPr>
              <a:t>​</a:t>
            </a:r>
          </a:p>
          <a:p>
            <a:pPr algn="ctr" rtl="0">
              <a:lnSpc>
                <a:spcPts val="1800"/>
              </a:lnSpc>
            </a:pPr>
            <a:r>
              <a:rPr lang="en-US" sz="1800">
                <a:latin typeface="Calibri"/>
                <a:ea typeface="Segoe UI"/>
                <a:cs typeface="Segoe UI"/>
              </a:rPr>
              <a:t>​</a:t>
            </a:r>
            <a:br>
              <a:rPr lang="en-US" sz="1800">
                <a:latin typeface="Calibri"/>
                <a:ea typeface="Segoe UI"/>
                <a:cs typeface="Segoe UI"/>
              </a:rPr>
            </a:br>
            <a:r>
              <a:rPr lang="en-US" sz="1800">
                <a:latin typeface="Calibri"/>
                <a:ea typeface="Segoe UI"/>
                <a:cs typeface="Segoe UI"/>
              </a:rPr>
              <a:t>​</a:t>
            </a:r>
            <a:endParaRPr lang="en-IN" sz="6600" b="1">
              <a:solidFill>
                <a:schemeClr val="accent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B2C324-F2D4-8E70-4C8B-479AB81C8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55019"/>
              </p:ext>
            </p:extLst>
          </p:nvPr>
        </p:nvGraphicFramePr>
        <p:xfrm>
          <a:off x="1432034" y="899551"/>
          <a:ext cx="9317684" cy="56514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58842">
                  <a:extLst>
                    <a:ext uri="{9D8B030D-6E8A-4147-A177-3AD203B41FA5}">
                      <a16:colId xmlns:a16="http://schemas.microsoft.com/office/drawing/2014/main" val="1287171487"/>
                    </a:ext>
                  </a:extLst>
                </a:gridCol>
                <a:gridCol w="4658842">
                  <a:extLst>
                    <a:ext uri="{9D8B030D-6E8A-4147-A177-3AD203B41FA5}">
                      <a16:colId xmlns:a16="http://schemas.microsoft.com/office/drawing/2014/main" val="3465104328"/>
                    </a:ext>
                  </a:extLst>
                </a:gridCol>
              </a:tblGrid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Venue types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Number of Screens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051942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Urban Panels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1665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066411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637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839858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Departures Hall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409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43102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Gates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175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73929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69290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Retail - Mall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59318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Office Buildings - Office Buildings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74804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Lounges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74151"/>
                  </a:ext>
                </a:extLst>
              </a:tr>
              <a:tr h="576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Residential - Apartment Buildings and Condominiums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661634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Retail - Mall - Concourse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978619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 - Roadside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70275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Bus Shelters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24305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 - Highway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84251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Taxi &amp; Rideshare Top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102506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 - Spectacular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81532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Retail - Mall - Spectacular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36855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Shopping Area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74478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Leisure - Casual Dining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1869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F3A967-8D51-6CD5-B087-1CD1181B141D}"/>
              </a:ext>
            </a:extLst>
          </p:cNvPr>
          <p:cNvSpPr txBox="1"/>
          <p:nvPr/>
        </p:nvSpPr>
        <p:spPr>
          <a:xfrm>
            <a:off x="1434595" y="291444"/>
            <a:ext cx="86194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Venue Type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42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A506A-7B8F-342B-3D24-496110434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CE168C-5C30-F85E-FA31-D507077973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7E3A56-EB56-CFD5-3E87-977AD50DE3F0}"/>
              </a:ext>
            </a:extLst>
          </p:cNvPr>
          <p:cNvSpPr txBox="1"/>
          <p:nvPr/>
        </p:nvSpPr>
        <p:spPr>
          <a:xfrm>
            <a:off x="1786287" y="2694675"/>
            <a:ext cx="86194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States of America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ctr"/>
            <a:br>
              <a:rPr lang="en-US"/>
            </a:b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BACFF-C287-37DE-031A-3BF2FB62553C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278774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6287" y="2528598"/>
            <a:ext cx="861942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San Francisco International Airport, USA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ctr"/>
            <a:br>
              <a:rPr lang="en-US"/>
            </a:b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54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1" y="371648"/>
            <a:ext cx="77340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San Francisco International Airport, USA Map</a:t>
            </a:r>
            <a:r>
              <a:rPr lang="en-US" sz="2400">
                <a:solidFill>
                  <a:schemeClr val="bg1"/>
                </a:solidFill>
              </a:rPr>
              <a:t>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401FA49-5BBC-DCC2-DD59-00D6BF37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95" y="958605"/>
            <a:ext cx="10311180" cy="54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8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revision>13</cp:revision>
  <dcterms:created xsi:type="dcterms:W3CDTF">2024-10-03T11:49:28Z</dcterms:created>
  <dcterms:modified xsi:type="dcterms:W3CDTF">2025-08-29T05:23:31Z</dcterms:modified>
</cp:coreProperties>
</file>