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Raleway"/>
      <p:regular r:id="rId17"/>
    </p:embeddedFont>
    <p:embeddedFont>
      <p:font typeface="Raleway"/>
      <p:regular r:id="rId18"/>
    </p:embeddedFont>
    <p:embeddedFont>
      <p:font typeface="Raleway"/>
      <p:regular r:id="rId19"/>
    </p:embeddedFont>
    <p:embeddedFont>
      <p:font typeface="Raleway"/>
      <p:regular r:id="rId20"/>
    </p:embeddedFont>
    <p:embeddedFont>
      <p:font typeface="Roboto"/>
      <p:regular r:id="rId21"/>
    </p:embeddedFont>
    <p:embeddedFont>
      <p:font typeface="Roboto"/>
      <p:regular r:id="rId22"/>
    </p:embeddedFont>
    <p:embeddedFont>
      <p:font typeface="Roboto"/>
      <p:regular r:id="rId23"/>
    </p:embeddedFont>
    <p:embeddedFont>
      <p:font typeface="Roboto"/>
      <p:regular r:id="rId2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Relationship Id="rId22" Type="http://schemas.openxmlformats.org/officeDocument/2006/relationships/font" Target="fonts/font6.fntdata"/><Relationship Id="rId23" Type="http://schemas.openxmlformats.org/officeDocument/2006/relationships/font" Target="fonts/font7.fntdata"/><Relationship Id="rId2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1.xml"/><Relationship Id="rId7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6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0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69152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GCC HNI Travelers: Luxury OOH Advertising in London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449247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GCC high-net-worth individuals seek premium experiences and luxury goods when visiting London. They spend three times the global average per trip and stay longer than typical tourists.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30724"/>
            <a:ext cx="7386399" cy="673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300"/>
              </a:lnSpc>
              <a:buNone/>
            </a:pPr>
            <a:r>
              <a:rPr lang="en-US" sz="42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West End Growth Momentum</a:t>
            </a:r>
            <a:endParaRPr lang="en-US" sz="42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90" y="2027277"/>
            <a:ext cx="1077397" cy="12929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572970" y="2242661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£10 Billion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7572970" y="2708434"/>
            <a:ext cx="6263640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Projected annual turnover by 2025.</a:t>
            </a:r>
            <a:endParaRPr lang="en-US" sz="16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190" y="3320177"/>
            <a:ext cx="1077397" cy="129290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72970" y="3535561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109% Growth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7572970" y="4001333"/>
            <a:ext cx="6263640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Sales increase compared to 2021 levels.</a:t>
            </a:r>
            <a:endParaRPr lang="en-US" sz="16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4613077"/>
            <a:ext cx="1077397" cy="129290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72970" y="4828461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500,000+ Daily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7572970" y="5294233"/>
            <a:ext cx="6263640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Visitors processed on Oxford Street alone.</a:t>
            </a:r>
            <a:endParaRPr lang="en-US" sz="16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5905976"/>
            <a:ext cx="1077397" cy="1292900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572970" y="6121360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13% More Visitors</a:t>
            </a:r>
            <a:endParaRPr lang="en-US" sz="2100" dirty="0"/>
          </a:p>
        </p:txBody>
      </p:sp>
      <p:sp>
        <p:nvSpPr>
          <p:cNvPr id="15" name="Text 8"/>
          <p:cNvSpPr/>
          <p:nvPr/>
        </p:nvSpPr>
        <p:spPr>
          <a:xfrm>
            <a:off x="7572970" y="6587133"/>
            <a:ext cx="6263640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Expected from Elizabeth Line expansion by 2025.</a:t>
            </a:r>
            <a:endParaRPr lang="en-US" sz="16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7380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Understanding the GCC HNI Traveler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744873"/>
            <a:ext cx="2329815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850"/>
              </a:lnSpc>
              <a:buNone/>
            </a:pPr>
            <a:r>
              <a:rPr lang="en-US" sz="58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£2,578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793790" y="4776668"/>
            <a:ext cx="23298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Average Spend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5267087"/>
            <a:ext cx="23298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Triple the global average of £860 per trip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3407093" y="3744873"/>
            <a:ext cx="2329815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850"/>
              </a:lnSpc>
              <a:buNone/>
            </a:pPr>
            <a:r>
              <a:rPr lang="en-US" sz="58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16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3407093" y="4776668"/>
            <a:ext cx="23298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Nights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3407093" y="5267087"/>
            <a:ext cx="23298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Extended stays compared to global average of 7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6020395" y="3744873"/>
            <a:ext cx="2329815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850"/>
              </a:lnSpc>
              <a:buNone/>
            </a:pPr>
            <a:r>
              <a:rPr lang="en-US" sz="58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76%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6020395" y="4776668"/>
            <a:ext cx="23298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Mobile Usage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020395" y="5267087"/>
            <a:ext cx="23298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High engagement with products seen in OOH ads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1163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Prime OOH Locations in London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469356"/>
            <a:ext cx="3664744" cy="3136702"/>
          </a:xfrm>
          <a:prstGeom prst="roundRect">
            <a:avLst>
              <a:gd name="adj" fmla="val 3037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27037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Knightsbridge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194209"/>
            <a:ext cx="3195876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Highest concentration of high-revenue visitors in Europe. 43% classified as high-income demographics. Premium rates but unparalleled access to target audience.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348" y="2469356"/>
            <a:ext cx="3664863" cy="3136702"/>
          </a:xfrm>
          <a:prstGeom prst="roundRect">
            <a:avLst>
              <a:gd name="adj" fmla="val 3037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19782" y="27037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Bond Street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782" y="3194209"/>
            <a:ext cx="3195995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Over 200,000 daily summer visitors. 38% of GCC luxury transactions occur here. Offers scalable investment options with standard and premium digital screens.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832872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8224" y="60673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Heathrow (T3 &amp; T5)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6557724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Handles majority of Emirates and Etihad premium arrivals. Premium digital screens provide immediate brand exposure to fresh arrivals.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54936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075" y="3172539"/>
            <a:ext cx="6114336" cy="6373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000"/>
              </a:lnSpc>
              <a:buNone/>
            </a:pPr>
            <a:r>
              <a:rPr lang="en-US" sz="40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Optimal Campaign Timing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793075" y="6024920"/>
            <a:ext cx="13044249" cy="22860"/>
          </a:xfrm>
          <a:prstGeom prst="roundRect">
            <a:avLst>
              <a:gd name="adj" fmla="val 374723"/>
            </a:avLst>
          </a:prstGeom>
          <a:solidFill>
            <a:srgbClr val="C7C7D0"/>
          </a:solidFill>
          <a:ln/>
        </p:spPr>
      </p:sp>
      <p:sp>
        <p:nvSpPr>
          <p:cNvPr id="5" name="Shape 2"/>
          <p:cNvSpPr/>
          <p:nvPr/>
        </p:nvSpPr>
        <p:spPr>
          <a:xfrm>
            <a:off x="3978950" y="5413058"/>
            <a:ext cx="22860" cy="611862"/>
          </a:xfrm>
          <a:prstGeom prst="roundRect">
            <a:avLst>
              <a:gd name="adj" fmla="val 374723"/>
            </a:avLst>
          </a:prstGeom>
          <a:solidFill>
            <a:srgbClr val="C7C7D0"/>
          </a:solidFill>
          <a:ln/>
        </p:spPr>
      </p:sp>
      <p:sp>
        <p:nvSpPr>
          <p:cNvPr id="6" name="Shape 3"/>
          <p:cNvSpPr/>
          <p:nvPr/>
        </p:nvSpPr>
        <p:spPr>
          <a:xfrm>
            <a:off x="3760946" y="5795486"/>
            <a:ext cx="458867" cy="458867"/>
          </a:xfrm>
          <a:prstGeom prst="roundRect">
            <a:avLst>
              <a:gd name="adj" fmla="val 18668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444" y="5833765"/>
            <a:ext cx="305872" cy="38231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715697" y="4115753"/>
            <a:ext cx="2549366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Late June</a:t>
            </a:r>
            <a:endParaRPr lang="en-US" sz="2000" dirty="0"/>
          </a:p>
        </p:txBody>
      </p:sp>
      <p:sp>
        <p:nvSpPr>
          <p:cNvPr id="9" name="Text 5"/>
          <p:cNvSpPr/>
          <p:nvPr/>
        </p:nvSpPr>
        <p:spPr>
          <a:xfrm>
            <a:off x="997029" y="4556641"/>
            <a:ext cx="5986701" cy="6524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Launch campaigns 2-4 weeks in advance to capture pre-arrival awareness.</a:t>
            </a: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>
            <a:off x="7303651" y="6024920"/>
            <a:ext cx="22860" cy="611862"/>
          </a:xfrm>
          <a:prstGeom prst="roundRect">
            <a:avLst>
              <a:gd name="adj" fmla="val 374723"/>
            </a:avLst>
          </a:prstGeom>
          <a:solidFill>
            <a:srgbClr val="C7C7D0"/>
          </a:solidFill>
          <a:ln/>
        </p:spPr>
      </p:sp>
      <p:sp>
        <p:nvSpPr>
          <p:cNvPr id="11" name="Shape 7"/>
          <p:cNvSpPr/>
          <p:nvPr/>
        </p:nvSpPr>
        <p:spPr>
          <a:xfrm>
            <a:off x="7085648" y="5795486"/>
            <a:ext cx="458867" cy="458867"/>
          </a:xfrm>
          <a:prstGeom prst="roundRect">
            <a:avLst>
              <a:gd name="adj" fmla="val 18668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145" y="5833765"/>
            <a:ext cx="305872" cy="38231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6040398" y="6840736"/>
            <a:ext cx="2549366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July 11-19</a:t>
            </a:r>
            <a:endParaRPr lang="en-US" sz="2000" dirty="0"/>
          </a:p>
        </p:txBody>
      </p:sp>
      <p:sp>
        <p:nvSpPr>
          <p:cNvPr id="14" name="Text 9"/>
          <p:cNvSpPr/>
          <p:nvPr/>
        </p:nvSpPr>
        <p:spPr>
          <a:xfrm>
            <a:off x="4321731" y="7281624"/>
            <a:ext cx="5986820" cy="326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Prime time with busiest travel days for UAE residents to London.</a:t>
            </a:r>
            <a:endParaRPr lang="en-US" sz="1600" dirty="0"/>
          </a:p>
        </p:txBody>
      </p:sp>
      <p:sp>
        <p:nvSpPr>
          <p:cNvPr id="15" name="Shape 10"/>
          <p:cNvSpPr/>
          <p:nvPr/>
        </p:nvSpPr>
        <p:spPr>
          <a:xfrm>
            <a:off x="10628471" y="5413058"/>
            <a:ext cx="22860" cy="611862"/>
          </a:xfrm>
          <a:prstGeom prst="roundRect">
            <a:avLst>
              <a:gd name="adj" fmla="val 374723"/>
            </a:avLst>
          </a:prstGeom>
          <a:solidFill>
            <a:srgbClr val="C7C7D0"/>
          </a:solidFill>
          <a:ln/>
        </p:spPr>
      </p:sp>
      <p:sp>
        <p:nvSpPr>
          <p:cNvPr id="16" name="Shape 11"/>
          <p:cNvSpPr/>
          <p:nvPr/>
        </p:nvSpPr>
        <p:spPr>
          <a:xfrm>
            <a:off x="10410468" y="5795486"/>
            <a:ext cx="458867" cy="458867"/>
          </a:xfrm>
          <a:prstGeom prst="roundRect">
            <a:avLst>
              <a:gd name="adj" fmla="val 18668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965" y="5833765"/>
            <a:ext cx="305872" cy="38231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9365218" y="4115753"/>
            <a:ext cx="2549366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Post-Eid Al Adha</a:t>
            </a:r>
            <a:endParaRPr lang="en-US" sz="2000" dirty="0"/>
          </a:p>
        </p:txBody>
      </p:sp>
      <p:sp>
        <p:nvSpPr>
          <p:cNvPr id="19" name="Text 13"/>
          <p:cNvSpPr/>
          <p:nvPr/>
        </p:nvSpPr>
        <p:spPr>
          <a:xfrm>
            <a:off x="7646551" y="4556641"/>
            <a:ext cx="5986820" cy="6524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40% increase in travel volume as schools close for summer holidays.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07594"/>
            <a:ext cx="1016936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Knightsbridge: Premium Audience Hub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313861" y="308979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43% High-Income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580209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Highest concentration of wealthy visitors in Europe.</a:t>
            </a:r>
            <a:endParaRPr lang="en-US" sz="17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788938" y="316968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791" y="3293626"/>
            <a:ext cx="255151" cy="31896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481304" y="308979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70% Activity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9481304" y="3580209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GCC travelers concentrate shopping and dining here.</a:t>
            </a:r>
            <a:endParaRPr lang="en-US" sz="1750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11" name="Shape 6"/>
          <p:cNvSpPr/>
          <p:nvPr/>
        </p:nvSpPr>
        <p:spPr>
          <a:xfrm>
            <a:off x="8274368" y="316968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0220" y="3293626"/>
            <a:ext cx="255151" cy="31896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481304" y="50857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Harrods Proximity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9481304" y="5576173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Near luxury stores and high-end residential properties.</a:t>
            </a:r>
            <a:endParaRPr lang="en-US" sz="175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16" name="Shape 9"/>
          <p:cNvSpPr/>
          <p:nvPr/>
        </p:nvSpPr>
        <p:spPr>
          <a:xfrm>
            <a:off x="8274368" y="565511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1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0220" y="5779056"/>
            <a:ext cx="255151" cy="318968"/>
          </a:xfrm>
          <a:prstGeom prst="rect">
            <a:avLst/>
          </a:prstGeom>
        </p:spPr>
      </p:pic>
      <p:sp>
        <p:nvSpPr>
          <p:cNvPr id="18" name="Text 10"/>
          <p:cNvSpPr/>
          <p:nvPr/>
        </p:nvSpPr>
        <p:spPr>
          <a:xfrm>
            <a:off x="2313861" y="50857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Premium Rates</a:t>
            </a:r>
            <a:endParaRPr lang="en-US" sz="2200" dirty="0"/>
          </a:p>
        </p:txBody>
      </p:sp>
      <p:sp>
        <p:nvSpPr>
          <p:cNvPr id="19" name="Text 11"/>
          <p:cNvSpPr/>
          <p:nvPr/>
        </p:nvSpPr>
        <p:spPr>
          <a:xfrm>
            <a:off x="793790" y="5576173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Higher costs justified by exceptional demographic access.</a:t>
            </a:r>
            <a:endParaRPr lang="en-US" sz="1750" dirty="0"/>
          </a:p>
        </p:txBody>
      </p:sp>
      <p:pic>
        <p:nvPicPr>
          <p:cNvPr id="20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21" name="Shape 12"/>
          <p:cNvSpPr/>
          <p:nvPr/>
        </p:nvSpPr>
        <p:spPr>
          <a:xfrm>
            <a:off x="5788938" y="565511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22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4791" y="5779056"/>
            <a:ext cx="255151" cy="3189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6247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Bond Street: Massive Reach &amp; Performance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90" y="3420189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4270653"/>
            <a:ext cx="232981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200,000+ Daily Visitors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5115401"/>
            <a:ext cx="232981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High foot traffic during summer months ensures maximum exposure.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3493" y="3420189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893493" y="4270653"/>
            <a:ext cx="232981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38% GCC Transactions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893493" y="5115401"/>
            <a:ext cx="232981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Significant portion of luxury purchases occur at Bond Street retailers.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6795" y="3420189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06795" y="4270653"/>
            <a:ext cx="232981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Premium Retailers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1506795" y="5115401"/>
            <a:ext cx="23298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Home to Chanel, Louis Vuitton, and Tiffany &amp; Co.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08184"/>
            <a:ext cx="5618678" cy="531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150"/>
              </a:lnSpc>
              <a:buNone/>
            </a:pPr>
            <a:r>
              <a:rPr lang="en-US" sz="33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Exceptional Spending Power</a:t>
            </a:r>
            <a:endParaRPr lang="en-US" sz="33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1579959"/>
            <a:ext cx="9782056" cy="5277445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1799868" y="6887885"/>
            <a:ext cx="170021" cy="170021"/>
          </a:xfrm>
          <a:prstGeom prst="roundRect">
            <a:avLst>
              <a:gd name="adj" fmla="val 10756"/>
            </a:avLst>
          </a:prstGeom>
          <a:solidFill>
            <a:srgbClr val="1F1F2D"/>
          </a:solidFill>
          <a:ln/>
        </p:spPr>
      </p:sp>
      <p:sp>
        <p:nvSpPr>
          <p:cNvPr id="5" name="Text 2"/>
          <p:cNvSpPr/>
          <p:nvPr/>
        </p:nvSpPr>
        <p:spPr>
          <a:xfrm>
            <a:off x="2030849" y="6887885"/>
            <a:ext cx="597337" cy="1700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3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Fashion</a:t>
            </a:r>
            <a:endParaRPr lang="en-US" sz="1300" dirty="0"/>
          </a:p>
        </p:txBody>
      </p:sp>
      <p:sp>
        <p:nvSpPr>
          <p:cNvPr id="6" name="Shape 3"/>
          <p:cNvSpPr/>
          <p:nvPr/>
        </p:nvSpPr>
        <p:spPr>
          <a:xfrm>
            <a:off x="3028950" y="6887885"/>
            <a:ext cx="170021" cy="170021"/>
          </a:xfrm>
          <a:prstGeom prst="roundRect">
            <a:avLst>
              <a:gd name="adj" fmla="val 10756"/>
            </a:avLst>
          </a:prstGeom>
          <a:solidFill>
            <a:srgbClr val="3E3E5A"/>
          </a:solidFill>
          <a:ln/>
        </p:spPr>
      </p:sp>
      <p:sp>
        <p:nvSpPr>
          <p:cNvPr id="7" name="Text 4"/>
          <p:cNvSpPr/>
          <p:nvPr/>
        </p:nvSpPr>
        <p:spPr>
          <a:xfrm>
            <a:off x="3259931" y="6887885"/>
            <a:ext cx="1106805" cy="1700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3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Leather Goods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5277803" y="6887885"/>
            <a:ext cx="170021" cy="170021"/>
          </a:xfrm>
          <a:prstGeom prst="roundRect">
            <a:avLst>
              <a:gd name="adj" fmla="val 10756"/>
            </a:avLst>
          </a:prstGeom>
          <a:solidFill>
            <a:srgbClr val="5D5D86"/>
          </a:solidFill>
          <a:ln/>
        </p:spPr>
      </p:sp>
      <p:sp>
        <p:nvSpPr>
          <p:cNvPr id="9" name="Text 6"/>
          <p:cNvSpPr/>
          <p:nvPr/>
        </p:nvSpPr>
        <p:spPr>
          <a:xfrm>
            <a:off x="5508784" y="6887885"/>
            <a:ext cx="582811" cy="1700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3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Jewelry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7317343" y="6887885"/>
            <a:ext cx="170021" cy="170021"/>
          </a:xfrm>
          <a:prstGeom prst="roundRect">
            <a:avLst>
              <a:gd name="adj" fmla="val 10756"/>
            </a:avLst>
          </a:prstGeom>
          <a:solidFill>
            <a:srgbClr val="8585AA"/>
          </a:solidFill>
          <a:ln/>
        </p:spPr>
      </p:sp>
      <p:sp>
        <p:nvSpPr>
          <p:cNvPr id="11" name="Text 8"/>
          <p:cNvSpPr/>
          <p:nvPr/>
        </p:nvSpPr>
        <p:spPr>
          <a:xfrm>
            <a:off x="7548324" y="6887885"/>
            <a:ext cx="477560" cy="1700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3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Dining</a:t>
            </a:r>
            <a:endParaRPr lang="en-US" sz="1300" dirty="0"/>
          </a:p>
        </p:txBody>
      </p:sp>
      <p:sp>
        <p:nvSpPr>
          <p:cNvPr id="12" name="Shape 9"/>
          <p:cNvSpPr/>
          <p:nvPr/>
        </p:nvSpPr>
        <p:spPr>
          <a:xfrm>
            <a:off x="8741331" y="6887885"/>
            <a:ext cx="170021" cy="170021"/>
          </a:xfrm>
          <a:prstGeom prst="roundRect">
            <a:avLst>
              <a:gd name="adj" fmla="val 10756"/>
            </a:avLst>
          </a:prstGeom>
          <a:solidFill>
            <a:srgbClr val="B1B1C9"/>
          </a:solidFill>
          <a:ln/>
        </p:spPr>
      </p:sp>
      <p:sp>
        <p:nvSpPr>
          <p:cNvPr id="13" name="Text 10"/>
          <p:cNvSpPr/>
          <p:nvPr/>
        </p:nvSpPr>
        <p:spPr>
          <a:xfrm>
            <a:off x="8972312" y="6887885"/>
            <a:ext cx="414099" cy="1700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3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Other</a:t>
            </a:r>
            <a:endParaRPr lang="en-US" sz="1300" dirty="0"/>
          </a:p>
        </p:txBody>
      </p:sp>
      <p:sp>
        <p:nvSpPr>
          <p:cNvPr id="14" name="Text 11"/>
          <p:cNvSpPr/>
          <p:nvPr/>
        </p:nvSpPr>
        <p:spPr>
          <a:xfrm>
            <a:off x="793790" y="7249239"/>
            <a:ext cx="13042821" cy="272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GCC travelers spend £2,578 per trip on average, three times the global average. This spending power justifies premium OOH placement costs.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01716"/>
            <a:ext cx="675108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Extended Stay Advantage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4031099"/>
            <a:ext cx="4234220" cy="226814"/>
          </a:xfrm>
          <a:prstGeom prst="roundRect">
            <a:avLst>
              <a:gd name="adj" fmla="val 42003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0604" y="44847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Longer Visits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020604" y="4975146"/>
            <a:ext cx="378059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16-night average stay vs. global 7-night average.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5198031" y="3690818"/>
            <a:ext cx="4234220" cy="226814"/>
          </a:xfrm>
          <a:prstGeom prst="roundRect">
            <a:avLst>
              <a:gd name="adj" fmla="val 42003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24845" y="41444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Extended Exposure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424845" y="4634865"/>
            <a:ext cx="378059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Enables 4-6 week campaign durations for maximum impact.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9602272" y="3350657"/>
            <a:ext cx="4234220" cy="226814"/>
          </a:xfrm>
          <a:prstGeom prst="roundRect">
            <a:avLst>
              <a:gd name="adj" fmla="val 42003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829086" y="380428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Frequency Building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9829086" y="4294703"/>
            <a:ext cx="378059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Repeated exposure significantly improves brand recall and engagement.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72145"/>
            <a:ext cx="669607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Digital OOH Effectiveness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8348" y="2134553"/>
            <a:ext cx="2152055" cy="1669852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892" y="2986564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5428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90% Engagement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3033236"/>
            <a:ext cx="64396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Luxury brands see exceptional consumer engagement with OOH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817501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C7C7D0"/>
          </a:solidFill>
          <a:ln/>
        </p:spPr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381" y="3861078"/>
            <a:ext cx="4304109" cy="1669852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4496633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4269343"/>
            <a:ext cx="304288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76% Mobile Exploration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759762"/>
            <a:ext cx="577893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Viewers use devices to explore products seen in OOH ads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544026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C7C7D0"/>
          </a:solidFill>
          <a:ln/>
        </p:spPr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5587603"/>
            <a:ext cx="6456164" cy="1669852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773" y="6223159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814417"/>
            <a:ext cx="299501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Real-time Optimization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6304836"/>
            <a:ext cx="610052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Programmatic capabilities enable weather triggers and audience targeting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2025-06-13T06:13:31Z</dcterms:created>
  <dcterms:modified xsi:type="dcterms:W3CDTF">2025-06-13T06:13:31Z</dcterms:modified>
</cp:coreProperties>
</file>