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4630400" cy="8229600"/>
  <p:notesSz cx="8229600" cy="14630400"/>
  <p:embeddedFontLst>
    <p:embeddedFont>
      <p:font typeface="Aharoni" panose="02010803020104030203" pitchFamily="2" charset="-79"/>
      <p:bold r:id="rId12"/>
    </p:embeddedFont>
    <p:embeddedFont>
      <p:font typeface="Prata" pitchFamily="2" charset="77"/>
      <p:regular r:id="rId13"/>
    </p:embeddedFont>
    <p:embeddedFont>
      <p:font typeface="Raleway" pitchFamily="2" charset="77"/>
      <p:regular r:id="rId14"/>
      <p:bold r:id="rId15"/>
      <p:italic r:id="rId16"/>
      <p:boldItalic r:id="rId17"/>
    </p:embeddedFont>
  </p:embeddedFontLst>
  <p:defaultTextStyle>
    <a:defPPr>
      <a:defRPr lang="en-A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98"/>
    <p:restoredTop sz="94610"/>
  </p:normalViewPr>
  <p:slideViewPr>
    <p:cSldViewPr snapToGrid="0" snapToObjects="1">
      <p:cViewPr varScale="1">
        <p:scale>
          <a:sx n="119" d="100"/>
          <a:sy n="119" d="100"/>
        </p:scale>
        <p:origin x="248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334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rowd of people on a red carpet&#10;&#10;AI-generated content may be incorrect.">
            <a:extLst>
              <a:ext uri="{FF2B5EF4-FFF2-40B4-BE49-F238E27FC236}">
                <a16:creationId xmlns:a16="http://schemas.microsoft.com/office/drawing/2014/main" id="{D39B8A2A-2101-085A-E531-E355B16E4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" y="0"/>
            <a:ext cx="14623861" cy="822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7CA4B3-D20B-78EB-9B88-E1134F19DE8F}"/>
              </a:ext>
            </a:extLst>
          </p:cNvPr>
          <p:cNvSpPr txBox="1"/>
          <p:nvPr/>
        </p:nvSpPr>
        <p:spPr>
          <a:xfrm>
            <a:off x="1191804" y="6657172"/>
            <a:ext cx="99902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E" sz="7200" dirty="0">
                <a:solidFill>
                  <a:schemeClr val="bg1"/>
                </a:solidFill>
                <a:latin typeface="Aharoni" panose="02010803020104030203" pitchFamily="2" charset="-79"/>
                <a:ea typeface="Baskerville" panose="02020502070401020303" pitchFamily="18" charset="0"/>
                <a:cs typeface="Aharoni" panose="02010803020104030203" pitchFamily="2" charset="-79"/>
              </a:rPr>
              <a:t>VENICE FILM FESTIVAL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5083C3-5720-0990-AC31-5BED00095407}"/>
              </a:ext>
            </a:extLst>
          </p:cNvPr>
          <p:cNvSpPr txBox="1"/>
          <p:nvPr/>
        </p:nvSpPr>
        <p:spPr>
          <a:xfrm>
            <a:off x="11047766" y="7370196"/>
            <a:ext cx="7507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E" b="1" i="0" u="none" strike="noStrike" dirty="0">
                <a:solidFill>
                  <a:schemeClr val="bg1"/>
                </a:solidFill>
                <a:effectLst/>
                <a:latin typeface="Geist"/>
              </a:rPr>
              <a:t>🌐 </a:t>
            </a:r>
            <a:r>
              <a:rPr lang="en-US" b="1" i="0" u="none" strike="noStrike" dirty="0">
                <a:solidFill>
                  <a:schemeClr val="bg1"/>
                </a:solidFill>
                <a:effectLst/>
                <a:latin typeface="Geist"/>
              </a:rPr>
              <a:t>World-Class Ad Spaces- </a:t>
            </a:r>
            <a:r>
              <a:rPr lang="en-US" b="1" dirty="0">
                <a:solidFill>
                  <a:schemeClr val="bg1"/>
                </a:solidFill>
                <a:latin typeface="Geist"/>
              </a:rPr>
              <a:t>2025</a:t>
            </a:r>
            <a:endParaRPr lang="en-US" b="1" i="0" u="none" strike="noStrike" dirty="0">
              <a:solidFill>
                <a:schemeClr val="bg1"/>
              </a:solidFill>
              <a:effectLst/>
              <a:latin typeface="Geist"/>
            </a:endParaRPr>
          </a:p>
          <a:p>
            <a:endParaRPr lang="en-AE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FA06DA-56FA-927A-B0EE-3D2BCE262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6313" y="6915106"/>
            <a:ext cx="2728509" cy="455090"/>
          </a:xfrm>
          <a:prstGeom prst="rect">
            <a:avLst/>
          </a:prstGeom>
          <a:effectLst>
            <a:softEdge rad="49001"/>
          </a:effectLst>
        </p:spPr>
      </p:pic>
    </p:spTree>
    <p:extLst>
      <p:ext uri="{BB962C8B-B14F-4D97-AF65-F5344CB8AC3E}">
        <p14:creationId xmlns:p14="http://schemas.microsoft.com/office/powerpoint/2010/main" val="4130394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2337197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Capture the Spotlight at the 82nd Venice International Film Festival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803696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Transform your brand into a star at the world's oldest film festival. Our premium advertising package puts you in the spotlight alongside cinema's biggest names.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8429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926318"/>
            <a:ext cx="4815602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Prime Advertising Location</a:t>
            </a:r>
            <a:endParaRPr lang="en-US" sz="2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608189"/>
            <a:ext cx="737116" cy="88451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52005" y="3755588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Premium Position</a:t>
            </a:r>
            <a:endParaRPr lang="en-US" sz="1450" dirty="0"/>
          </a:p>
        </p:txBody>
      </p:sp>
      <p:sp>
        <p:nvSpPr>
          <p:cNvPr id="6" name="Text 2"/>
          <p:cNvSpPr/>
          <p:nvPr/>
        </p:nvSpPr>
        <p:spPr>
          <a:xfrm>
            <a:off x="1752005" y="4074319"/>
            <a:ext cx="12084606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Giant 24 sqm LED screen facing the red carpet</a:t>
            </a:r>
            <a:endParaRPr lang="en-US" sz="11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492704"/>
            <a:ext cx="737116" cy="88451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52005" y="4640104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Maximum Visibility</a:t>
            </a:r>
            <a:endParaRPr lang="en-US" sz="1450" dirty="0"/>
          </a:p>
        </p:txBody>
      </p:sp>
      <p:sp>
        <p:nvSpPr>
          <p:cNvPr id="9" name="Text 4"/>
          <p:cNvSpPr/>
          <p:nvPr/>
        </p:nvSpPr>
        <p:spPr>
          <a:xfrm>
            <a:off x="1752005" y="4958834"/>
            <a:ext cx="12084606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Positioned directly beside celebrity photo opportunities</a:t>
            </a:r>
            <a:endParaRPr lang="en-US" sz="11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377220"/>
            <a:ext cx="737116" cy="88451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52005" y="5524619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Iconic Setting</a:t>
            </a:r>
            <a:endParaRPr lang="en-US" sz="1450" dirty="0"/>
          </a:p>
        </p:txBody>
      </p:sp>
      <p:sp>
        <p:nvSpPr>
          <p:cNvPr id="12" name="Text 6"/>
          <p:cNvSpPr/>
          <p:nvPr/>
        </p:nvSpPr>
        <p:spPr>
          <a:xfrm>
            <a:off x="1752005" y="5843349"/>
            <a:ext cx="12084606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 front of the historic Palazzo del Cinema</a:t>
            </a:r>
            <a:endParaRPr lang="en-US" sz="11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6261735"/>
            <a:ext cx="737116" cy="88451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752005" y="6409134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Captive Audience</a:t>
            </a:r>
            <a:endParaRPr lang="en-US" sz="1450" dirty="0"/>
          </a:p>
        </p:txBody>
      </p:sp>
      <p:sp>
        <p:nvSpPr>
          <p:cNvPr id="15" name="Text 8"/>
          <p:cNvSpPr/>
          <p:nvPr/>
        </p:nvSpPr>
        <p:spPr>
          <a:xfrm>
            <a:off x="1752005" y="6727865"/>
            <a:ext cx="12084606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Over 300,000 attendees during the 11-day festival</a:t>
            </a:r>
            <a:endParaRPr lang="en-US" sz="11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7212" y="615315"/>
            <a:ext cx="6152436" cy="697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Extended Screen Time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6518196" y="1647111"/>
            <a:ext cx="30480" cy="5002173"/>
          </a:xfrm>
          <a:prstGeom prst="roundRect">
            <a:avLst>
              <a:gd name="adj" fmla="val 109798"/>
            </a:avLst>
          </a:prstGeom>
          <a:solidFill>
            <a:srgbClr val="535455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5" name="Shape 2"/>
          <p:cNvSpPr/>
          <p:nvPr/>
        </p:nvSpPr>
        <p:spPr>
          <a:xfrm>
            <a:off x="6738699" y="1882854"/>
            <a:ext cx="669250" cy="30480"/>
          </a:xfrm>
          <a:prstGeom prst="roundRect">
            <a:avLst>
              <a:gd name="adj" fmla="val 109798"/>
            </a:avLst>
          </a:prstGeom>
          <a:solidFill>
            <a:srgbClr val="535455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6" name="Shape 3"/>
          <p:cNvSpPr/>
          <p:nvPr/>
        </p:nvSpPr>
        <p:spPr>
          <a:xfrm>
            <a:off x="6267212" y="1647111"/>
            <a:ext cx="501968" cy="501968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7" name="Text 4"/>
          <p:cNvSpPr/>
          <p:nvPr/>
        </p:nvSpPr>
        <p:spPr>
          <a:xfrm>
            <a:off x="6350913" y="1688961"/>
            <a:ext cx="334566" cy="4182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7633692" y="1723787"/>
            <a:ext cx="278880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Morning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7633692" y="2206109"/>
            <a:ext cx="6215896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10:00 AM - Screen activates as festival opens to attendees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738699" y="3244929"/>
            <a:ext cx="669250" cy="30480"/>
          </a:xfrm>
          <a:prstGeom prst="roundRect">
            <a:avLst>
              <a:gd name="adj" fmla="val 109798"/>
            </a:avLst>
          </a:prstGeom>
          <a:solidFill>
            <a:srgbClr val="535455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11" name="Shape 8"/>
          <p:cNvSpPr/>
          <p:nvPr/>
        </p:nvSpPr>
        <p:spPr>
          <a:xfrm>
            <a:off x="6267212" y="3009186"/>
            <a:ext cx="501968" cy="501968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12" name="Text 9"/>
          <p:cNvSpPr/>
          <p:nvPr/>
        </p:nvSpPr>
        <p:spPr>
          <a:xfrm>
            <a:off x="6350913" y="3051036"/>
            <a:ext cx="334566" cy="4182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2600" dirty="0"/>
          </a:p>
        </p:txBody>
      </p:sp>
      <p:sp>
        <p:nvSpPr>
          <p:cNvPr id="13" name="Text 10"/>
          <p:cNvSpPr/>
          <p:nvPr/>
        </p:nvSpPr>
        <p:spPr>
          <a:xfrm>
            <a:off x="7633692" y="3085862"/>
            <a:ext cx="278880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Afternoon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7633692" y="3568184"/>
            <a:ext cx="6215896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Peak foot traffic as screenings and events begin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6738699" y="4607004"/>
            <a:ext cx="669250" cy="30480"/>
          </a:xfrm>
          <a:prstGeom prst="roundRect">
            <a:avLst>
              <a:gd name="adj" fmla="val 109798"/>
            </a:avLst>
          </a:prstGeom>
          <a:solidFill>
            <a:srgbClr val="535455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16" name="Shape 13"/>
          <p:cNvSpPr/>
          <p:nvPr/>
        </p:nvSpPr>
        <p:spPr>
          <a:xfrm>
            <a:off x="6267212" y="4371261"/>
            <a:ext cx="501968" cy="501968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17" name="Text 14"/>
          <p:cNvSpPr/>
          <p:nvPr/>
        </p:nvSpPr>
        <p:spPr>
          <a:xfrm>
            <a:off x="6350913" y="4413111"/>
            <a:ext cx="334566" cy="4182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7633692" y="4447937"/>
            <a:ext cx="278880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Evening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7633692" y="4930259"/>
            <a:ext cx="6215896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Prime red carpet premieres with maximum visibility</a:t>
            </a:r>
            <a:endParaRPr lang="en-US" sz="1750" dirty="0"/>
          </a:p>
        </p:txBody>
      </p:sp>
      <p:sp>
        <p:nvSpPr>
          <p:cNvPr id="20" name="Shape 17"/>
          <p:cNvSpPr/>
          <p:nvPr/>
        </p:nvSpPr>
        <p:spPr>
          <a:xfrm>
            <a:off x="6738699" y="5969079"/>
            <a:ext cx="669250" cy="30480"/>
          </a:xfrm>
          <a:prstGeom prst="roundRect">
            <a:avLst>
              <a:gd name="adj" fmla="val 109798"/>
            </a:avLst>
          </a:prstGeom>
          <a:solidFill>
            <a:srgbClr val="535455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21" name="Shape 18"/>
          <p:cNvSpPr/>
          <p:nvPr/>
        </p:nvSpPr>
        <p:spPr>
          <a:xfrm>
            <a:off x="6267212" y="5733336"/>
            <a:ext cx="501968" cy="501968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22" name="Text 19"/>
          <p:cNvSpPr/>
          <p:nvPr/>
        </p:nvSpPr>
        <p:spPr>
          <a:xfrm>
            <a:off x="6350913" y="5775186"/>
            <a:ext cx="334566" cy="4182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4</a:t>
            </a:r>
            <a:endParaRPr lang="en-US" sz="2600" dirty="0"/>
          </a:p>
        </p:txBody>
      </p:sp>
      <p:sp>
        <p:nvSpPr>
          <p:cNvPr id="23" name="Text 20"/>
          <p:cNvSpPr/>
          <p:nvPr/>
        </p:nvSpPr>
        <p:spPr>
          <a:xfrm>
            <a:off x="7633692" y="5810012"/>
            <a:ext cx="278880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Late Night</a:t>
            </a:r>
            <a:endParaRPr lang="en-US" sz="2150" dirty="0"/>
          </a:p>
        </p:txBody>
      </p:sp>
      <p:sp>
        <p:nvSpPr>
          <p:cNvPr id="24" name="Text 21"/>
          <p:cNvSpPr/>
          <p:nvPr/>
        </p:nvSpPr>
        <p:spPr>
          <a:xfrm>
            <a:off x="7633692" y="6292334"/>
            <a:ext cx="6215896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Post-premiere crowds until 1:00 AM</a:t>
            </a:r>
            <a:endParaRPr lang="en-US" sz="1750" dirty="0"/>
          </a:p>
        </p:txBody>
      </p:sp>
      <p:sp>
        <p:nvSpPr>
          <p:cNvPr id="25" name="Text 22"/>
          <p:cNvSpPr/>
          <p:nvPr/>
        </p:nvSpPr>
        <p:spPr>
          <a:xfrm>
            <a:off x="6267212" y="6900267"/>
            <a:ext cx="7582376" cy="713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15 hours of daily operation means your brand stays visible from morning till night.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1532"/>
            <a:ext cx="656903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Content That Captivates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330" y="3485198"/>
            <a:ext cx="7825621" cy="7825621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456" y="6035635"/>
            <a:ext cx="382667" cy="478393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330" y="3485198"/>
            <a:ext cx="7825621" cy="7825621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631" y="4447461"/>
            <a:ext cx="382667" cy="478393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2330" y="3485198"/>
            <a:ext cx="7825621" cy="7825621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6745" y="4447461"/>
            <a:ext cx="382667" cy="478393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2330" y="3485198"/>
            <a:ext cx="7825621" cy="7825621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4920" y="6035635"/>
            <a:ext cx="382667" cy="478393"/>
          </a:xfrm>
          <a:prstGeom prst="rect">
            <a:avLst/>
          </a:prstGeom>
        </p:spPr>
      </p:pic>
      <p:sp>
        <p:nvSpPr>
          <p:cNvPr id="11" name="Text 1"/>
          <p:cNvSpPr/>
          <p:nvPr/>
        </p:nvSpPr>
        <p:spPr>
          <a:xfrm>
            <a:off x="878919" y="32645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Movie Trailers</a:t>
            </a:r>
            <a:endParaRPr lang="en-US" sz="2200" dirty="0"/>
          </a:p>
        </p:txBody>
      </p:sp>
      <p:sp>
        <p:nvSpPr>
          <p:cNvPr id="12" name="Text 2"/>
          <p:cNvSpPr/>
          <p:nvPr/>
        </p:nvSpPr>
        <p:spPr>
          <a:xfrm>
            <a:off x="793790" y="3754993"/>
            <a:ext cx="30054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Your ad appears alongside exclusive film previews</a:t>
            </a:r>
            <a:endParaRPr lang="en-US" sz="1750" dirty="0"/>
          </a:p>
        </p:txBody>
      </p:sp>
      <p:sp>
        <p:nvSpPr>
          <p:cNvPr id="13" name="Text 3"/>
          <p:cNvSpPr/>
          <p:nvPr/>
        </p:nvSpPr>
        <p:spPr>
          <a:xfrm>
            <a:off x="4224576" y="19939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Red Carpet</a:t>
            </a:r>
            <a:endParaRPr lang="en-US" sz="2200" dirty="0"/>
          </a:p>
        </p:txBody>
      </p:sp>
      <p:sp>
        <p:nvSpPr>
          <p:cNvPr id="14" name="Text 4"/>
          <p:cNvSpPr/>
          <p:nvPr/>
        </p:nvSpPr>
        <p:spPr>
          <a:xfrm>
            <a:off x="4139446" y="2484358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Live footage of arriving celebrities</a:t>
            </a:r>
            <a:endParaRPr lang="en-US" sz="1750" dirty="0"/>
          </a:p>
        </p:txBody>
      </p:sp>
      <p:sp>
        <p:nvSpPr>
          <p:cNvPr id="15" name="Text 5"/>
          <p:cNvSpPr/>
          <p:nvPr/>
        </p:nvSpPr>
        <p:spPr>
          <a:xfrm>
            <a:off x="7570351" y="19939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Festival Highlights</a:t>
            </a:r>
            <a:endParaRPr lang="en-US" sz="2200" dirty="0"/>
          </a:p>
        </p:txBody>
      </p:sp>
      <p:sp>
        <p:nvSpPr>
          <p:cNvPr id="16" name="Text 6"/>
          <p:cNvSpPr/>
          <p:nvPr/>
        </p:nvSpPr>
        <p:spPr>
          <a:xfrm>
            <a:off x="7485221" y="2484358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Curated content from throughout the event</a:t>
            </a:r>
            <a:endParaRPr lang="en-US" sz="1750" dirty="0"/>
          </a:p>
        </p:txBody>
      </p:sp>
      <p:sp>
        <p:nvSpPr>
          <p:cNvPr id="17" name="Text 7"/>
          <p:cNvSpPr/>
          <p:nvPr/>
        </p:nvSpPr>
        <p:spPr>
          <a:xfrm>
            <a:off x="10916126" y="32645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Your Brand</a:t>
            </a:r>
            <a:endParaRPr lang="en-US" sz="2200" dirty="0"/>
          </a:p>
        </p:txBody>
      </p:sp>
      <p:sp>
        <p:nvSpPr>
          <p:cNvPr id="18" name="Text 8"/>
          <p:cNvSpPr/>
          <p:nvPr/>
        </p:nvSpPr>
        <p:spPr>
          <a:xfrm>
            <a:off x="10830997" y="3754993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Premium advertising slots in high-rotation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26902"/>
            <a:ext cx="57298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Advertising Packages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1975842"/>
            <a:ext cx="3664863" cy="2908578"/>
          </a:xfrm>
          <a:prstGeom prst="roundRect">
            <a:avLst>
              <a:gd name="adj" fmla="val 1170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5" name="Text 2"/>
          <p:cNvSpPr/>
          <p:nvPr/>
        </p:nvSpPr>
        <p:spPr>
          <a:xfrm>
            <a:off x="1020604" y="2202656"/>
            <a:ext cx="321123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30-Second Premium Package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3047405"/>
            <a:ext cx="3211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990 spots over 11 days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20604" y="3489603"/>
            <a:ext cx="3211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6 insertions per hour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20604" y="3931801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Maximum impact for complex messages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4685467" y="1975842"/>
            <a:ext cx="3664863" cy="2908578"/>
          </a:xfrm>
          <a:prstGeom prst="roundRect">
            <a:avLst>
              <a:gd name="adj" fmla="val 1170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10" name="Text 7"/>
          <p:cNvSpPr/>
          <p:nvPr/>
        </p:nvSpPr>
        <p:spPr>
          <a:xfrm>
            <a:off x="4912281" y="2202656"/>
            <a:ext cx="321123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15-Second Quick Impact Package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912281" y="3047405"/>
            <a:ext cx="3211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1,980 spots over 11 days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4912281" y="3489603"/>
            <a:ext cx="3211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12 insertions per hour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4912281" y="3931801"/>
            <a:ext cx="3211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Ideal for brand recognition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793790" y="5111234"/>
            <a:ext cx="7556421" cy="2191345"/>
          </a:xfrm>
          <a:prstGeom prst="roundRect">
            <a:avLst>
              <a:gd name="adj" fmla="val 155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15" name="Text 12"/>
          <p:cNvSpPr/>
          <p:nvPr/>
        </p:nvSpPr>
        <p:spPr>
          <a:xfrm>
            <a:off x="1020604" y="5338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Special Pricing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1020604" y="5828467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€20,400 base package</a:t>
            </a:r>
            <a:endParaRPr lang="en-US" sz="1750" dirty="0"/>
          </a:p>
        </p:txBody>
      </p:sp>
      <p:sp>
        <p:nvSpPr>
          <p:cNvPr id="17" name="Text 14"/>
          <p:cNvSpPr/>
          <p:nvPr/>
        </p:nvSpPr>
        <p:spPr>
          <a:xfrm>
            <a:off x="1020604" y="6270665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€150 insertion fee per video</a:t>
            </a: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1020604" y="6712863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Exceptional value for premium placement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9415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Complimentary Production Services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651879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5" name="Text 2"/>
          <p:cNvSpPr/>
          <p:nvPr/>
        </p:nvSpPr>
        <p:spPr>
          <a:xfrm>
            <a:off x="6790373" y="2651879"/>
            <a:ext cx="31034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Provide Your Materials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790373" y="3142298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Send us your images, videos, and brand guidelines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620351" y="3732014"/>
            <a:ext cx="170021" cy="1216223"/>
          </a:xfrm>
          <a:prstGeom prst="roundRect">
            <a:avLst>
              <a:gd name="adj" fmla="val 20012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8" name="Text 5"/>
          <p:cNvSpPr/>
          <p:nvPr/>
        </p:nvSpPr>
        <p:spPr>
          <a:xfrm>
            <a:off x="7130534" y="37320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Custom Production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130534" y="4222433"/>
            <a:ext cx="6706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Our in-house team creates your 15-second spot as Free Value add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960632" y="5175052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11" name="Text 8"/>
          <p:cNvSpPr/>
          <p:nvPr/>
        </p:nvSpPr>
        <p:spPr>
          <a:xfrm>
            <a:off x="7470815" y="51750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Review &amp; Approval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470815" y="5665470"/>
            <a:ext cx="63657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We'll send you a draft for feedback and revisions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300913" y="6255187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14" name="Text 11"/>
          <p:cNvSpPr/>
          <p:nvPr/>
        </p:nvSpPr>
        <p:spPr>
          <a:xfrm>
            <a:off x="7811095" y="62551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Prime Time Display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811095" y="6745605"/>
            <a:ext cx="60255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Your approved spot joins the festival rotation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47512"/>
            <a:ext cx="72811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Documentation &amp; Support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09645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AE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2138958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2174319"/>
            <a:ext cx="31692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Photographic Evidence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017306" y="266473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Receive images of your spot on screen from day one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6280190" y="348126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AE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260" y="3523774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017306" y="3559135"/>
            <a:ext cx="29991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Video Documentation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017306" y="404955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Ongoing footage throughout the festival period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6280190" y="486608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AE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260" y="4908590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17306" y="49439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On-Site Team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017306" y="543437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Dedicated staff available to assist with any requests</a:t>
            </a:r>
            <a:endParaRPr lang="en-US" sz="1750" dirty="0"/>
          </a:p>
        </p:txBody>
      </p:sp>
      <p:sp>
        <p:nvSpPr>
          <p:cNvPr id="16" name="Shape 10"/>
          <p:cNvSpPr/>
          <p:nvPr/>
        </p:nvSpPr>
        <p:spPr>
          <a:xfrm>
            <a:off x="6280190" y="625090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AE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5260" y="6293406"/>
            <a:ext cx="340162" cy="42529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7017306" y="6328767"/>
            <a:ext cx="32063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Performance Reporting</a:t>
            </a:r>
            <a:endParaRPr lang="en-US" sz="2200" dirty="0"/>
          </a:p>
        </p:txBody>
      </p:sp>
      <p:sp>
        <p:nvSpPr>
          <p:cNvPr id="19" name="Text 12"/>
          <p:cNvSpPr/>
          <p:nvPr/>
        </p:nvSpPr>
        <p:spPr>
          <a:xfrm>
            <a:off x="7017306" y="681918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Documentation of your campaign's visibility and impact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5061" y="565547"/>
            <a:ext cx="3551992" cy="417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Book Your Spot Today</a:t>
            </a:r>
            <a:endParaRPr lang="en-US" sz="2600" dirty="0"/>
          </a:p>
        </p:txBody>
      </p:sp>
      <p:sp>
        <p:nvSpPr>
          <p:cNvPr id="4" name="Text 1"/>
          <p:cNvSpPr/>
          <p:nvPr/>
        </p:nvSpPr>
        <p:spPr>
          <a:xfrm>
            <a:off x="6205061" y="1249442"/>
            <a:ext cx="7706678" cy="440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34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11</a:t>
            </a:r>
            <a:endParaRPr lang="en-US" sz="3450" dirty="0"/>
          </a:p>
        </p:txBody>
      </p:sp>
      <p:sp>
        <p:nvSpPr>
          <p:cNvPr id="5" name="Text 2"/>
          <p:cNvSpPr/>
          <p:nvPr/>
        </p:nvSpPr>
        <p:spPr>
          <a:xfrm>
            <a:off x="9224248" y="1856542"/>
            <a:ext cx="1668304" cy="208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3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Festival Days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6205061" y="2145030"/>
            <a:ext cx="7706678" cy="2134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August 27 - September 6, 2025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6205061" y="2825591"/>
            <a:ext cx="7706678" cy="440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34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15</a:t>
            </a:r>
            <a:endParaRPr lang="en-US" sz="3450" dirty="0"/>
          </a:p>
        </p:txBody>
      </p:sp>
      <p:sp>
        <p:nvSpPr>
          <p:cNvPr id="8" name="Text 5"/>
          <p:cNvSpPr/>
          <p:nvPr/>
        </p:nvSpPr>
        <p:spPr>
          <a:xfrm>
            <a:off x="9224248" y="3432691"/>
            <a:ext cx="1668304" cy="208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3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Hours Daily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6205061" y="3721179"/>
            <a:ext cx="7706678" cy="2134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Maximum exposure from 10 AM to 1 AM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>
            <a:off x="6205061" y="4401741"/>
            <a:ext cx="7706678" cy="440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34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300K+</a:t>
            </a:r>
            <a:endParaRPr lang="en-US" sz="3450" dirty="0"/>
          </a:p>
        </p:txBody>
      </p:sp>
      <p:sp>
        <p:nvSpPr>
          <p:cNvPr id="11" name="Text 8"/>
          <p:cNvSpPr/>
          <p:nvPr/>
        </p:nvSpPr>
        <p:spPr>
          <a:xfrm>
            <a:off x="9224248" y="5008840"/>
            <a:ext cx="1668304" cy="208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3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Attendees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6205061" y="5297329"/>
            <a:ext cx="7706678" cy="2134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Affluent film industry professionals and enthusiasts</a:t>
            </a:r>
            <a:endParaRPr lang="en-US" sz="1050" dirty="0"/>
          </a:p>
        </p:txBody>
      </p:sp>
      <p:sp>
        <p:nvSpPr>
          <p:cNvPr id="13" name="Text 10"/>
          <p:cNvSpPr/>
          <p:nvPr/>
        </p:nvSpPr>
        <p:spPr>
          <a:xfrm>
            <a:off x="6205061" y="5977890"/>
            <a:ext cx="7706678" cy="440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34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10 days@ USD 38,000</a:t>
            </a:r>
            <a:endParaRPr lang="en-US" sz="3450" dirty="0"/>
          </a:p>
        </p:txBody>
      </p:sp>
      <p:sp>
        <p:nvSpPr>
          <p:cNvPr id="14" name="Text 11"/>
          <p:cNvSpPr/>
          <p:nvPr/>
        </p:nvSpPr>
        <p:spPr>
          <a:xfrm>
            <a:off x="9224248" y="6584990"/>
            <a:ext cx="1668304" cy="208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6205061" y="6873478"/>
            <a:ext cx="7706678" cy="2134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Premium positioning at exceptional value</a:t>
            </a:r>
            <a:endParaRPr lang="en-US" sz="1050" dirty="0"/>
          </a:p>
        </p:txBody>
      </p:sp>
      <p:sp>
        <p:nvSpPr>
          <p:cNvPr id="16" name="Text 13"/>
          <p:cNvSpPr/>
          <p:nvPr/>
        </p:nvSpPr>
        <p:spPr>
          <a:xfrm>
            <a:off x="6205061" y="7237095"/>
            <a:ext cx="7706678" cy="426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Limited advertising slots available. Contact our team now to secure your brand's place at cinema's most prestigious celebration.</a:t>
            </a:r>
            <a:endParaRPr lang="en-US" sz="10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395</Words>
  <Application>Microsoft Macintosh PowerPoint</Application>
  <PresentationFormat>Custom</PresentationFormat>
  <Paragraphs>88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Geist</vt:lpstr>
      <vt:lpstr>Raleway</vt:lpstr>
      <vt:lpstr>Arial</vt:lpstr>
      <vt:lpstr>Aharoni</vt:lpstr>
      <vt:lpstr>Prata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Shaon MD</cp:lastModifiedBy>
  <cp:revision>2</cp:revision>
  <dcterms:created xsi:type="dcterms:W3CDTF">2025-05-06T11:30:44Z</dcterms:created>
  <dcterms:modified xsi:type="dcterms:W3CDTF">2025-05-06T13:20:36Z</dcterms:modified>
</cp:coreProperties>
</file>