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342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93" r:id="rId25"/>
    <p:sldId id="394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407" r:id="rId39"/>
    <p:sldId id="408" r:id="rId40"/>
    <p:sldId id="409" r:id="rId41"/>
    <p:sldId id="410" r:id="rId42"/>
    <p:sldId id="411" r:id="rId43"/>
    <p:sldId id="412" r:id="rId44"/>
    <p:sldId id="343" r:id="rId45"/>
    <p:sldId id="265" r:id="rId46"/>
    <p:sldId id="266" r:id="rId47"/>
    <p:sldId id="344" r:id="rId48"/>
    <p:sldId id="268" r:id="rId49"/>
    <p:sldId id="269" r:id="rId50"/>
    <p:sldId id="270" r:id="rId51"/>
    <p:sldId id="345" r:id="rId52"/>
    <p:sldId id="271" r:id="rId53"/>
    <p:sldId id="272" r:id="rId54"/>
    <p:sldId id="346" r:id="rId55"/>
    <p:sldId id="282" r:id="rId56"/>
    <p:sldId id="283" r:id="rId57"/>
    <p:sldId id="350" r:id="rId58"/>
    <p:sldId id="385" r:id="rId59"/>
    <p:sldId id="386" r:id="rId60"/>
    <p:sldId id="387" r:id="rId61"/>
    <p:sldId id="388" r:id="rId62"/>
    <p:sldId id="389" r:id="rId63"/>
    <p:sldId id="390" r:id="rId64"/>
    <p:sldId id="391" r:id="rId65"/>
    <p:sldId id="392" r:id="rId66"/>
    <p:sldId id="413" r:id="rId67"/>
    <p:sldId id="414" r:id="rId68"/>
    <p:sldId id="415" r:id="rId69"/>
    <p:sldId id="416" r:id="rId70"/>
    <p:sldId id="417" r:id="rId71"/>
    <p:sldId id="418" r:id="rId72"/>
    <p:sldId id="419" r:id="rId73"/>
    <p:sldId id="420" r:id="rId74"/>
    <p:sldId id="421" r:id="rId75"/>
    <p:sldId id="422" r:id="rId76"/>
    <p:sldId id="423" r:id="rId77"/>
    <p:sldId id="424" r:id="rId78"/>
    <p:sldId id="425" r:id="rId79"/>
    <p:sldId id="426" r:id="rId80"/>
    <p:sldId id="427" r:id="rId81"/>
    <p:sldId id="428" r:id="rId82"/>
    <p:sldId id="429" r:id="rId83"/>
    <p:sldId id="430" r:id="rId84"/>
    <p:sldId id="431" r:id="rId85"/>
    <p:sldId id="432" r:id="rId86"/>
    <p:sldId id="433" r:id="rId87"/>
    <p:sldId id="434" r:id="rId88"/>
    <p:sldId id="435" r:id="rId89"/>
    <p:sldId id="284" r:id="rId90"/>
    <p:sldId id="285" r:id="rId91"/>
    <p:sldId id="286" r:id="rId92"/>
    <p:sldId id="351" r:id="rId93"/>
    <p:sldId id="287" r:id="rId94"/>
    <p:sldId id="288" r:id="rId95"/>
    <p:sldId id="352" r:id="rId96"/>
    <p:sldId id="289" r:id="rId97"/>
    <p:sldId id="290" r:id="rId98"/>
    <p:sldId id="353" r:id="rId99"/>
    <p:sldId id="436" r:id="rId100"/>
  </p:sldIdLst>
  <p:sldSz cx="137160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7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comglobal.com/" TargetMode="External"/><Relationship Id="rId2" Type="http://schemas.openxmlformats.org/officeDocument/2006/relationships/hyperlink" Target="mailto:media@masscomglobal.co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1"/>
          <a:stretch/>
        </p:blipFill>
        <p:spPr>
          <a:xfrm>
            <a:off x="4870050" y="251097"/>
            <a:ext cx="8845949" cy="77367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15600" y="457200"/>
            <a:ext cx="36576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2"/>
            <a:ext cx="13716000" cy="82211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00" y="2701158"/>
            <a:ext cx="6009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Top Media</a:t>
            </a:r>
          </a:p>
          <a:p>
            <a:r>
              <a:rPr lang="en-US" sz="4800" b="1" dirty="0" smtClean="0"/>
              <a:t>Recommendations </a:t>
            </a:r>
          </a:p>
          <a:p>
            <a:r>
              <a:rPr lang="en-US" sz="4800" b="1" dirty="0" smtClean="0"/>
              <a:t>in China</a:t>
            </a:r>
            <a:endParaRPr lang="en-IN" sz="4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219"/>
            <a:ext cx="1560579" cy="2804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Be the Light of Asia: Premium Exposure on Chongqing's Mega Screen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at </a:t>
            </a:r>
            <a:r>
              <a:rPr dirty="0" err="1"/>
              <a:t>Guanyinqiao</a:t>
            </a:r>
            <a:r>
              <a:rPr dirty="0"/>
              <a:t> Business Circle in Chongqing, China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646458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70785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63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60" y="1481959"/>
            <a:ext cx="12485348" cy="539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2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591758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Lansheng</a:t>
            </a:r>
            <a:r>
              <a:rPr dirty="0"/>
              <a:t> Building, </a:t>
            </a:r>
            <a:r>
              <a:rPr dirty="0" err="1"/>
              <a:t>Huaihai</a:t>
            </a:r>
            <a:r>
              <a:rPr dirty="0"/>
              <a:t> Road, Shanghai,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at  </a:t>
            </a:r>
            <a:r>
              <a:rPr dirty="0" err="1"/>
              <a:t>Lansheng</a:t>
            </a:r>
            <a:r>
              <a:rPr dirty="0"/>
              <a:t> Building, </a:t>
            </a:r>
            <a:r>
              <a:rPr dirty="0" err="1"/>
              <a:t>Huaihai</a:t>
            </a:r>
            <a:r>
              <a:rPr dirty="0"/>
              <a:t> Road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75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Lansheng</a:t>
            </a:r>
            <a:r>
              <a:rPr dirty="0"/>
              <a:t> Building, </a:t>
            </a:r>
            <a:r>
              <a:rPr dirty="0" err="1"/>
              <a:t>Huaihai</a:t>
            </a:r>
            <a:r>
              <a:rPr dirty="0"/>
              <a:t> Road, Shanghai,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at  </a:t>
            </a:r>
            <a:r>
              <a:rPr dirty="0" err="1"/>
              <a:t>Lansheng</a:t>
            </a:r>
            <a:r>
              <a:rPr dirty="0"/>
              <a:t> Building, </a:t>
            </a:r>
            <a:r>
              <a:rPr dirty="0" err="1"/>
              <a:t>Huaihai</a:t>
            </a:r>
            <a:r>
              <a:rPr dirty="0"/>
              <a:t> Road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795167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753682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303714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009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61" y="1240220"/>
            <a:ext cx="11845034" cy="58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62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65656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East 3rd Ring Road CBD Area, Beijing,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Iconic </a:t>
            </a:r>
            <a:r>
              <a:rPr dirty="0"/>
              <a:t>LED screen at East 3rd Ring Road CBD area, Beijing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51282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5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East 3rd Ring Road CBD Area, Beijing,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Iconic </a:t>
            </a:r>
            <a:r>
              <a:rPr dirty="0"/>
              <a:t>LED screen at East 3rd Ring Road CBD area, Beijing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281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759sqms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159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71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64376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335769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636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56" y="1355836"/>
            <a:ext cx="12996140" cy="533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3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738576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Houhai</a:t>
            </a:r>
            <a:r>
              <a:rPr dirty="0"/>
              <a:t> Super HQ Base LED - Shenzhen - Digital Screen Ad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5240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53809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48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Houhai</a:t>
            </a:r>
            <a:r>
              <a:rPr dirty="0"/>
              <a:t> Super HQ Base LED - Shenzhen - Digital Screen Ad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690064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562888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142711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643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4855" y="3801694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/>
            </a:pPr>
            <a:r>
              <a:rPr lang="en-US" dirty="0" smtClean="0"/>
              <a:t>Out of Home</a:t>
            </a:r>
            <a:endParaRPr dirty="0"/>
          </a:p>
        </p:txBody>
      </p:sp>
      <p:sp>
        <p:nvSpPr>
          <p:cNvPr id="6" name="Rounded Rectangle 5"/>
          <p:cNvSpPr/>
          <p:nvPr/>
        </p:nvSpPr>
        <p:spPr>
          <a:xfrm>
            <a:off x="3741682" y="2510768"/>
            <a:ext cx="6547945" cy="3289738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48" y="872358"/>
            <a:ext cx="12707875" cy="656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96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526881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Avenue,Chengdu</a:t>
            </a:r>
            <a:r>
              <a:rPr dirty="0"/>
              <a:t>, </a:t>
            </a:r>
            <a:r>
              <a:rPr dirty="0" smtClean="0"/>
              <a:t>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 at Chengdu </a:t>
            </a:r>
            <a:r>
              <a:rPr dirty="0" err="1"/>
              <a:t>Jiaozi</a:t>
            </a:r>
            <a:r>
              <a:rPr dirty="0"/>
              <a:t> Twin </a:t>
            </a:r>
            <a:r>
              <a:rPr dirty="0" smtClean="0"/>
              <a:t>Tower</a:t>
            </a:r>
            <a:endParaRPr dirty="0"/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83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Avenue</a:t>
            </a:r>
            <a:r>
              <a:rPr dirty="0" smtClean="0"/>
              <a:t>,</a:t>
            </a:r>
            <a:r>
              <a:rPr lang="en-US" dirty="0" smtClean="0"/>
              <a:t> </a:t>
            </a:r>
            <a:r>
              <a:rPr dirty="0" smtClean="0"/>
              <a:t>Chengdu</a:t>
            </a:r>
            <a:r>
              <a:rPr dirty="0"/>
              <a:t>, </a:t>
            </a:r>
            <a:r>
              <a:rPr dirty="0" smtClean="0"/>
              <a:t>China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 at Chengdu </a:t>
            </a:r>
            <a:r>
              <a:rPr dirty="0" err="1"/>
              <a:t>Jiaozi</a:t>
            </a:r>
            <a:r>
              <a:rPr dirty="0"/>
              <a:t> Twin </a:t>
            </a:r>
            <a:r>
              <a:rPr dirty="0" smtClean="0"/>
              <a:t>Tower</a:t>
            </a:r>
          </a:p>
          <a:p>
            <a:pPr>
              <a:defRPr sz="1800"/>
            </a:pPr>
            <a:r>
              <a:rPr dirty="0" smtClean="0"/>
              <a:t>Out of Home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766794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458213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266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08" y="1387366"/>
            <a:ext cx="13176144" cy="530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17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856381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Sanlitun</a:t>
            </a:r>
            <a:r>
              <a:rPr dirty="0"/>
              <a:t> </a:t>
            </a:r>
            <a:r>
              <a:rPr dirty="0" err="1"/>
              <a:t>Topwin</a:t>
            </a:r>
            <a:r>
              <a:rPr dirty="0"/>
              <a:t> Center - Fashion </a:t>
            </a:r>
            <a:r>
              <a:rPr dirty="0" err="1"/>
              <a:t>centre</a:t>
            </a:r>
            <a:r>
              <a:rPr dirty="0"/>
              <a:t> - Beijing - Digital Screen Ad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383627" y="1460938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427" y="196018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09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Sanlitun</a:t>
            </a:r>
            <a:r>
              <a:rPr dirty="0"/>
              <a:t> </a:t>
            </a:r>
            <a:r>
              <a:rPr dirty="0" err="1"/>
              <a:t>Topwin</a:t>
            </a:r>
            <a:r>
              <a:rPr dirty="0"/>
              <a:t> Center - Fashion </a:t>
            </a:r>
            <a:r>
              <a:rPr dirty="0" err="1"/>
              <a:t>centre</a:t>
            </a:r>
            <a:r>
              <a:rPr dirty="0"/>
              <a:t> - Beijing - Digital Screen Ad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57445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167227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89880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162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73" y="788276"/>
            <a:ext cx="12333974" cy="64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86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517866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Xidan</a:t>
            </a:r>
            <a:r>
              <a:rPr dirty="0"/>
              <a:t> Grand pacific mall, Beijing,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Billboard at </a:t>
            </a:r>
            <a:r>
              <a:rPr dirty="0" err="1"/>
              <a:t>Xidan</a:t>
            </a:r>
            <a:r>
              <a:rPr dirty="0"/>
              <a:t> Grand Pacific </a:t>
            </a:r>
            <a:r>
              <a:rPr dirty="0" smtClean="0"/>
              <a:t>Mall</a:t>
            </a:r>
          </a:p>
          <a:p>
            <a:pPr>
              <a:defRPr sz="1800"/>
            </a:pPr>
            <a:r>
              <a:rPr dirty="0" smtClean="0"/>
              <a:t>Out of Home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8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97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Xidan</a:t>
            </a:r>
            <a:r>
              <a:rPr dirty="0"/>
              <a:t> Grand pacific mall, Beijing,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Billboard at </a:t>
            </a:r>
            <a:r>
              <a:rPr dirty="0" err="1"/>
              <a:t>Xidan</a:t>
            </a:r>
            <a:r>
              <a:rPr dirty="0"/>
              <a:t> Grand Pacific Mall, Beijing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931801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27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54.4×13.44 m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655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222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49391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823781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17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29244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Wangfujing Street, opposite to </a:t>
            </a:r>
            <a:r>
              <a:rPr dirty="0" err="1"/>
              <a:t>LotteYintai</a:t>
            </a:r>
            <a:r>
              <a:rPr dirty="0"/>
              <a:t> Mall, Beijing,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Mega </a:t>
            </a:r>
            <a:r>
              <a:rPr dirty="0"/>
              <a:t>3D LED screen at WFJ Pedestrian Street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51282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62" y="2049517"/>
            <a:ext cx="12312555" cy="423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36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400342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Zhaobangji</a:t>
            </a:r>
            <a:r>
              <a:rPr dirty="0"/>
              <a:t> Building LED - Shenzhen - Digital Screen Ad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59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Zhaobangji Building LED - Shenzhen - Digital Screen Ad</a:t>
            </a:r>
          </a:p>
          <a:p>
            <a:pPr>
              <a:defRPr sz="1800"/>
            </a:pPr>
            <a:r>
              <a:t>China</a:t>
            </a:r>
          </a:p>
          <a:p>
            <a:pPr>
              <a:defRPr sz="1800"/>
            </a:pPr>
            <a:r>
              <a:t>Out 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08254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532295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120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46" y="830317"/>
            <a:ext cx="12486850" cy="64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05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34725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Guangzhou </a:t>
            </a:r>
            <a:r>
              <a:rPr dirty="0" err="1"/>
              <a:t>Guangfa</a:t>
            </a:r>
            <a:r>
              <a:rPr dirty="0"/>
              <a:t> </a:t>
            </a:r>
            <a:r>
              <a:rPr dirty="0" smtClean="0"/>
              <a:t>,</a:t>
            </a:r>
            <a:r>
              <a:rPr lang="en-US" dirty="0" smtClean="0"/>
              <a:t>C</a:t>
            </a:r>
            <a:r>
              <a:rPr dirty="0" smtClean="0"/>
              <a:t>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 at Guangzhou </a:t>
            </a:r>
            <a:r>
              <a:rPr dirty="0" err="1"/>
              <a:t>Guangfa</a:t>
            </a:r>
            <a:r>
              <a:rPr dirty="0"/>
              <a:t> </a:t>
            </a:r>
            <a:r>
              <a:rPr dirty="0" err="1"/>
              <a:t>Secutiry</a:t>
            </a:r>
            <a:r>
              <a:rPr dirty="0"/>
              <a:t> Tower 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00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Guangzhou </a:t>
            </a:r>
            <a:r>
              <a:rPr dirty="0" err="1" smtClean="0"/>
              <a:t>Guangfa</a:t>
            </a:r>
            <a:r>
              <a:rPr dirty="0" smtClean="0"/>
              <a:t>,</a:t>
            </a:r>
            <a:r>
              <a:rPr lang="en-US" dirty="0" smtClean="0"/>
              <a:t> C</a:t>
            </a:r>
            <a:r>
              <a:rPr dirty="0" smtClean="0"/>
              <a:t>hina Digital </a:t>
            </a:r>
            <a:r>
              <a:rPr dirty="0"/>
              <a:t>screen at Guangzhou </a:t>
            </a:r>
            <a:r>
              <a:rPr dirty="0" err="1"/>
              <a:t>Guangfa</a:t>
            </a:r>
            <a:r>
              <a:rPr dirty="0"/>
              <a:t> </a:t>
            </a:r>
            <a:r>
              <a:rPr dirty="0" err="1"/>
              <a:t>Secutiry</a:t>
            </a:r>
            <a:r>
              <a:rPr dirty="0"/>
              <a:t> </a:t>
            </a:r>
            <a:r>
              <a:rPr dirty="0" smtClean="0"/>
              <a:t>Tower</a:t>
            </a:r>
            <a:endParaRPr dirty="0"/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625366" y="1637512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514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429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Package Rental Rate: USD 152379.92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rate/Month (Rental): USD 137141.92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 (Rental+ One Time Production): USD 137141.92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725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4" y="1303283"/>
            <a:ext cx="1342076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78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616974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Portman Digital LED Wrap -  nearby Plaza 66 - Shanghai - Digital Screen Ad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62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Portman Digital LED Wrap -  nearby Plaza 66 - Shanghai - Digital Screen Ad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721595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244502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030998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667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19" y="1072055"/>
            <a:ext cx="11772024" cy="60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010813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Huiyin</a:t>
            </a:r>
            <a:r>
              <a:rPr dirty="0"/>
              <a:t> Special-built LED - Beijing - Digital Screen Ad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4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09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Huiyin</a:t>
            </a:r>
            <a:r>
              <a:rPr dirty="0"/>
              <a:t> Special-built LED - Beijing - Digital Screen Ad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59937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696288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136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75" y="974013"/>
            <a:ext cx="12225832" cy="63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724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4855" y="3801694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/>
            </a:pPr>
            <a:r>
              <a:rPr lang="en-US" dirty="0" smtClean="0"/>
              <a:t>Airports</a:t>
            </a:r>
            <a:endParaRPr dirty="0"/>
          </a:p>
        </p:txBody>
      </p:sp>
      <p:sp>
        <p:nvSpPr>
          <p:cNvPr id="6" name="Rounded Rectangle 5"/>
          <p:cNvSpPr/>
          <p:nvPr/>
        </p:nvSpPr>
        <p:spPr>
          <a:xfrm>
            <a:off x="3741682" y="2510768"/>
            <a:ext cx="6547945" cy="3289738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077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46542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Beijing </a:t>
            </a:r>
            <a:r>
              <a:rPr dirty="0" err="1"/>
              <a:t>Daxing</a:t>
            </a:r>
            <a:r>
              <a:rPr dirty="0"/>
              <a:t> International Airport,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at Domestic departure security checkpoints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Beijing </a:t>
            </a:r>
            <a:r>
              <a:rPr dirty="0" err="1"/>
              <a:t>Daxing</a:t>
            </a:r>
            <a:r>
              <a:rPr dirty="0"/>
              <a:t> International Airport,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at Domestic departure security checkpoints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 smtClean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213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1.2m ×2.194 m (98 inch)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909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135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775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601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71681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59" y="966950"/>
            <a:ext cx="11971595" cy="62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29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1176393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Yinchuan </a:t>
            </a:r>
            <a:r>
              <a:rPr dirty="0" err="1"/>
              <a:t>Hedong</a:t>
            </a:r>
            <a:r>
              <a:rPr dirty="0"/>
              <a:t> International Airport, </a:t>
            </a:r>
            <a:r>
              <a:rPr dirty="0" smtClean="0"/>
              <a:t>Yinchuan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screens at T3 Domestic Arrivals Mezzanine Head on, Yinchuan </a:t>
            </a:r>
            <a:r>
              <a:rPr dirty="0" err="1"/>
              <a:t>Hedong</a:t>
            </a:r>
            <a:r>
              <a:rPr dirty="0"/>
              <a:t> International Airport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Wangfujing Street, opposite to </a:t>
            </a:r>
            <a:r>
              <a:rPr dirty="0" err="1"/>
              <a:t>LotteYintai</a:t>
            </a:r>
            <a:r>
              <a:rPr dirty="0"/>
              <a:t> Mall, Beijing,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Mega </a:t>
            </a:r>
            <a:r>
              <a:rPr dirty="0"/>
              <a:t>3D LED screen at WFJ Pedestrian Street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87925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11538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110166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Yinchuan </a:t>
            </a:r>
            <a:r>
              <a:rPr dirty="0" err="1"/>
              <a:t>Hedong</a:t>
            </a:r>
            <a:r>
              <a:rPr dirty="0"/>
              <a:t> International Airport, Yinchuan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screens at T3 Domestic Arrivals Mezzanine Head on, Yinchuan </a:t>
            </a:r>
            <a:r>
              <a:rPr dirty="0" err="1"/>
              <a:t>Hedong</a:t>
            </a:r>
            <a:r>
              <a:rPr dirty="0"/>
              <a:t> International Airport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910781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172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1.92m×5.76m | 1.92m×9.12m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864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461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86706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850461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04" y="1566042"/>
            <a:ext cx="11977140" cy="515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331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198993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Yinchuan </a:t>
            </a:r>
            <a:r>
              <a:rPr dirty="0" err="1"/>
              <a:t>Hedong</a:t>
            </a:r>
            <a:r>
              <a:rPr dirty="0"/>
              <a:t> International Airport, Yinchuan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Light </a:t>
            </a:r>
            <a:r>
              <a:rPr dirty="0"/>
              <a:t>box at T3 Terminal Departure Hall, Yinchuan </a:t>
            </a:r>
            <a:r>
              <a:rPr dirty="0" err="1"/>
              <a:t>Hedong</a:t>
            </a:r>
            <a:r>
              <a:rPr dirty="0"/>
              <a:t> International Airport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Yinchuan </a:t>
            </a:r>
            <a:r>
              <a:rPr dirty="0" err="1"/>
              <a:t>Hedong</a:t>
            </a:r>
            <a:r>
              <a:rPr dirty="0"/>
              <a:t> International Airport, Yinchuan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Light </a:t>
            </a:r>
            <a:r>
              <a:rPr dirty="0"/>
              <a:t>box at T3 Terminal Departure Hall, Yinchuan </a:t>
            </a:r>
            <a:r>
              <a:rPr dirty="0" err="1"/>
              <a:t>Hedong</a:t>
            </a:r>
            <a:r>
              <a:rPr dirty="0"/>
              <a:t> International Airport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858229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428173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8003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H 300cm × W 1100cm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2953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929732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27" y="1566041"/>
            <a:ext cx="12056442" cy="509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515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24222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Guangzhou </a:t>
            </a:r>
            <a:r>
              <a:rPr dirty="0" err="1"/>
              <a:t>Baiyun</a:t>
            </a:r>
            <a:r>
              <a:rPr dirty="0"/>
              <a:t> International Airport,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 package at T1 Arrival Baggage Carousel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681655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6018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Guangzhou </a:t>
            </a:r>
            <a:r>
              <a:rPr dirty="0" err="1"/>
              <a:t>Baiyun</a:t>
            </a:r>
            <a:r>
              <a:rPr dirty="0"/>
              <a:t> International Airport,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 package at T1 Arrival Baggage Carousel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16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335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0.9195 w x 1.5807 H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183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270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191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54492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174826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77" y="809295"/>
            <a:ext cx="11962383" cy="65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664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128283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Beijing Capital Airport T2 Premium Check-in &amp; Duty-Free Package </a:t>
            </a:r>
            <a:endParaRPr lang="en-US" dirty="0" smtClean="0"/>
          </a:p>
          <a:p>
            <a:pPr>
              <a:defRPr sz="2200"/>
            </a:pPr>
            <a:r>
              <a:rPr dirty="0" err="1" smtClean="0"/>
              <a:t>Lightboxes</a:t>
            </a:r>
            <a:r>
              <a:rPr dirty="0" smtClean="0"/>
              <a:t> </a:t>
            </a:r>
            <a:r>
              <a:rPr dirty="0"/>
              <a:t>at T2, International Departures, Check-in hall &amp; Duty-free area-  Beijing Capital Airport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612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6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93" y="903891"/>
            <a:ext cx="11556297" cy="63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914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392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72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543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919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Beijing Capital Airport T2 Premium Check-in &amp; Duty-Free Package </a:t>
            </a:r>
            <a:endParaRPr lang="en-US" dirty="0" smtClean="0"/>
          </a:p>
          <a:p>
            <a:pPr>
              <a:defRPr sz="2200"/>
            </a:pPr>
            <a:r>
              <a:rPr dirty="0" err="1" smtClean="0"/>
              <a:t>Lightboxes</a:t>
            </a:r>
            <a:r>
              <a:rPr dirty="0" smtClean="0"/>
              <a:t> </a:t>
            </a:r>
            <a:r>
              <a:rPr dirty="0"/>
              <a:t>at T2, International Departures, Check-in hall &amp; Duty-free area-  Beijing Capital Airport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826698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404989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929802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4988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23825"/>
            <a:ext cx="10401300" cy="79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730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00905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Beijing Capital International Airport, Beijing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Screens at T3 VIP Lounge, Beijing Capital International </a:t>
            </a:r>
            <a:r>
              <a:rPr dirty="0" smtClean="0"/>
              <a:t>Airport</a:t>
            </a:r>
            <a:endParaRPr dirty="0"/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610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810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Beijing Capital International Airport, </a:t>
            </a:r>
            <a:r>
              <a:rPr dirty="0" smtClean="0"/>
              <a:t>Beijing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Screens at T3 VIP Lounge, Beijing Capital International </a:t>
            </a:r>
            <a:r>
              <a:rPr dirty="0" smtClean="0"/>
              <a:t>Airport</a:t>
            </a:r>
            <a:endParaRPr dirty="0"/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44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75 inches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819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None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880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88903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242056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3764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29" y="818493"/>
            <a:ext cx="11346685" cy="66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61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10427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Be the Light of Asia: Premium Exposure on Chongqing's Mega Screen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at </a:t>
            </a:r>
            <a:r>
              <a:rPr dirty="0" err="1"/>
              <a:t>Guanyinqiao</a:t>
            </a:r>
            <a:r>
              <a:rPr dirty="0"/>
              <a:t> Business Circle in Chongqing, China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490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72878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Ürümqi</a:t>
            </a:r>
            <a:r>
              <a:rPr dirty="0"/>
              <a:t> </a:t>
            </a:r>
            <a:r>
              <a:rPr dirty="0" err="1"/>
              <a:t>Diwopu</a:t>
            </a:r>
            <a:r>
              <a:rPr dirty="0"/>
              <a:t> International Airport, </a:t>
            </a:r>
            <a:r>
              <a:rPr dirty="0" err="1"/>
              <a:t>Ürümqi</a:t>
            </a:r>
            <a:r>
              <a:rPr dirty="0"/>
              <a:t>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at Check-in Hall, </a:t>
            </a:r>
            <a:r>
              <a:rPr dirty="0" err="1"/>
              <a:t>Ürümqi</a:t>
            </a:r>
            <a:r>
              <a:rPr dirty="0"/>
              <a:t> </a:t>
            </a:r>
            <a:r>
              <a:rPr dirty="0" err="1"/>
              <a:t>Diwopu</a:t>
            </a:r>
            <a:r>
              <a:rPr dirty="0"/>
              <a:t> International </a:t>
            </a:r>
            <a:r>
              <a:rPr dirty="0" smtClean="0"/>
              <a:t>Airport</a:t>
            </a:r>
          </a:p>
          <a:p>
            <a:pPr>
              <a:defRPr sz="1800"/>
            </a:pPr>
            <a:r>
              <a:rPr dirty="0" smtClean="0"/>
              <a:t>Out of Home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12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226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130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877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Ürümqi</a:t>
            </a:r>
            <a:r>
              <a:rPr dirty="0"/>
              <a:t> </a:t>
            </a:r>
            <a:r>
              <a:rPr dirty="0" err="1"/>
              <a:t>Diwopu</a:t>
            </a:r>
            <a:r>
              <a:rPr dirty="0"/>
              <a:t> International Airport, </a:t>
            </a:r>
            <a:r>
              <a:rPr dirty="0" err="1"/>
              <a:t>Ürümqi</a:t>
            </a:r>
            <a:r>
              <a:rPr dirty="0"/>
              <a:t>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at Check-in Hall, </a:t>
            </a:r>
            <a:r>
              <a:rPr dirty="0" err="1"/>
              <a:t>Ürümqi</a:t>
            </a:r>
            <a:r>
              <a:rPr dirty="0"/>
              <a:t> </a:t>
            </a:r>
            <a:r>
              <a:rPr dirty="0" err="1"/>
              <a:t>Diwopu</a:t>
            </a:r>
            <a:r>
              <a:rPr dirty="0"/>
              <a:t> International Airport, China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805677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291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291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1.8m×8m=14.4m2/piece |  3m×6m=18m2/piece | 2.5m×5.5m=13.75m2/piece | 2.5m×5.6m=14m2/piece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318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649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04652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522191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8182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84" y="662152"/>
            <a:ext cx="12896702" cy="67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039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70048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Boost Visibility: China's Prime Airport Ad </a:t>
            </a:r>
            <a:r>
              <a:rPr dirty="0" smtClean="0"/>
              <a:t>Package</a:t>
            </a:r>
            <a:r>
              <a:rPr lang="en-US" dirty="0" smtClean="0"/>
              <a:t> </a:t>
            </a:r>
            <a:r>
              <a:rPr lang="en-IN" dirty="0"/>
              <a:t>Beijing</a:t>
            </a:r>
            <a:r>
              <a:rPr dirty="0" smtClean="0"/>
              <a:t>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Triple </a:t>
            </a:r>
            <a:r>
              <a:rPr dirty="0"/>
              <a:t>Airport Advertising Reach-China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458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18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795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Boost Visibility: China's Prime Airport Ad Package </a:t>
            </a:r>
            <a:r>
              <a:rPr dirty="0" smtClean="0"/>
              <a:t>Beijing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Triple </a:t>
            </a:r>
            <a:r>
              <a:rPr dirty="0"/>
              <a:t>Airport Advertising </a:t>
            </a:r>
            <a:r>
              <a:rPr dirty="0" smtClean="0"/>
              <a:t>Reach</a:t>
            </a:r>
            <a:endParaRPr dirty="0"/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1795167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49231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001943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024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220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2" y="862012"/>
            <a:ext cx="1042987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294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071222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Xi'an </a:t>
            </a:r>
            <a:r>
              <a:rPr dirty="0" err="1"/>
              <a:t>Xianyang</a:t>
            </a:r>
            <a:r>
              <a:rPr dirty="0"/>
              <a:t> International Airport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large screen-above the security check, domestic departure check-in hall of Terminal </a:t>
            </a:r>
            <a:r>
              <a:rPr dirty="0" smtClean="0"/>
              <a:t>2</a:t>
            </a:r>
            <a:endParaRPr dirty="0"/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582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Xi'an </a:t>
            </a:r>
            <a:r>
              <a:rPr dirty="0" err="1"/>
              <a:t>Xianyang</a:t>
            </a:r>
            <a:r>
              <a:rPr dirty="0"/>
              <a:t> International Airport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large screen-above the security check, domestic departure check-in hall of Terminal </a:t>
            </a:r>
            <a:r>
              <a:rPr dirty="0" smtClean="0"/>
              <a:t>2</a:t>
            </a:r>
            <a:endParaRPr dirty="0"/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550161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10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Size: 2.88m×16.32m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68479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214431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85404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6" y="1439916"/>
            <a:ext cx="12896494" cy="52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6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76228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Signature Global Reach Package – Beijing Capital Airport T3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network at T3E International Departure Corridors, Beijing Capital Airport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3" y="2151282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143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397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915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Signature Global Reach Package – Beijing Capital Airport T3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network at T3E International Departure Corridors, Beijing Capital Airport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790146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38 ad faces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919294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837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12" y="352425"/>
            <a:ext cx="10391775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619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391237"/>
            <a:ext cx="1280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/>
            </a:pPr>
            <a:r>
              <a:rPr lang="en-US" sz="6000" dirty="0" smtClean="0"/>
              <a:t>Newspaper</a:t>
            </a:r>
            <a:endParaRPr sz="6000" dirty="0"/>
          </a:p>
        </p:txBody>
      </p:sp>
      <p:sp>
        <p:nvSpPr>
          <p:cNvPr id="6" name="Rounded Rectangle 5"/>
          <p:cNvSpPr/>
          <p:nvPr/>
        </p:nvSpPr>
        <p:spPr>
          <a:xfrm>
            <a:off x="3746938" y="2312276"/>
            <a:ext cx="6222124" cy="3331779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432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72294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21st Century Business Herald, Newspaper, China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Prime </a:t>
            </a:r>
            <a:r>
              <a:rPr dirty="0"/>
              <a:t>Ad Placements in 21st Century Business Herald, </a:t>
            </a:r>
            <a:r>
              <a:rPr dirty="0" smtClean="0"/>
              <a:t>Newspaper</a:t>
            </a:r>
          </a:p>
          <a:p>
            <a:pPr>
              <a:defRPr sz="1800"/>
            </a:pPr>
            <a:r>
              <a:rPr dirty="0" smtClean="0"/>
              <a:t>Newspaper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21st Century Business Herald, Newspaper, China </a:t>
            </a:r>
            <a:endParaRPr lang="en-US" dirty="0"/>
          </a:p>
          <a:p>
            <a:pPr>
              <a:defRPr sz="2200"/>
            </a:pPr>
            <a:r>
              <a:rPr dirty="0" smtClean="0"/>
              <a:t>Prime </a:t>
            </a:r>
            <a:r>
              <a:rPr dirty="0"/>
              <a:t>Ad Placements in 21st Century Business Herald, </a:t>
            </a:r>
            <a:r>
              <a:rPr dirty="0" smtClean="0"/>
              <a:t>Newspaper</a:t>
            </a:r>
          </a:p>
          <a:p>
            <a:pPr>
              <a:defRPr sz="1800"/>
            </a:pPr>
            <a:r>
              <a:rPr dirty="0" smtClean="0"/>
              <a:t>Newspaper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944443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Frequency: Daily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Standard Positions: Full page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593854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insertions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68" y="338467"/>
            <a:ext cx="8394153" cy="754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029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4876720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China Daily - Full page ad on Inside pages</a:t>
            </a:r>
          </a:p>
          <a:p>
            <a:pPr>
              <a:defRPr sz="1800"/>
            </a:pPr>
            <a:r>
              <a:rPr dirty="0" smtClean="0"/>
              <a:t>Newspaper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China Daily - Full page ad on Inside pages</a:t>
            </a:r>
          </a:p>
          <a:p>
            <a:pPr>
              <a:defRPr sz="1800"/>
            </a:pPr>
            <a:r>
              <a:rPr dirty="0" smtClean="0"/>
              <a:t>Newspaper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1532408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977030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Frequency: Daily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50cm H x 30.8cm W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Premium Positions: Full page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146075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insertions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14" y="2070538"/>
            <a:ext cx="12362356" cy="410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774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5330562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Economic Daily - Full page ad on inside pages</a:t>
            </a:r>
          </a:p>
          <a:p>
            <a:pPr>
              <a:defRPr sz="1800"/>
            </a:pPr>
            <a:r>
              <a:rPr dirty="0" smtClean="0"/>
              <a:t>Newspaper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629103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Economic Daily - Full page ad on inside pages</a:t>
            </a:r>
          </a:p>
          <a:p>
            <a:pPr>
              <a:defRPr sz="1800"/>
            </a:pPr>
            <a:r>
              <a:rPr dirty="0" smtClean="0"/>
              <a:t>Newspaper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1616491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358240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Frequency: Daily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Standard Positions: Full page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833709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insertions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78" y="1860330"/>
            <a:ext cx="1246793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079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6821214"/>
            <a:ext cx="12801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 algn="ctr">
              <a:defRPr sz="1800"/>
            </a:pPr>
            <a:r>
              <a:rPr dirty="0"/>
              <a:t> Masscom Global FZE, Office No: 220, One UAQ Building, UAQ Free Trade Zone, Umm Al Quwain, United Arab Emirates.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0002" y="3279228"/>
            <a:ext cx="45759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Thank You</a:t>
            </a:r>
            <a:endParaRPr lang="en-IN" sz="8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088555" y="6636548"/>
            <a:ext cx="553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media@masscomglobal.com</a:t>
            </a:r>
            <a:r>
              <a:rPr lang="en-US" dirty="0"/>
              <a:t> | </a:t>
            </a:r>
            <a:r>
              <a:rPr lang="en-US" dirty="0">
                <a:hlinkClick r:id="rId3"/>
              </a:rPr>
              <a:t>www.masscomglobal.com</a:t>
            </a:r>
            <a:r>
              <a:rPr lang="en-US" dirty="0"/>
              <a:t> </a:t>
            </a:r>
            <a:endParaRPr lang="en-IN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707" y="591941"/>
            <a:ext cx="2096369" cy="37669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25214" y="780287"/>
            <a:ext cx="100373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290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1622</Words>
  <Application>Microsoft Office PowerPoint</Application>
  <PresentationFormat>Custom</PresentationFormat>
  <Paragraphs>422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2" baseType="lpstr">
      <vt:lpstr>Arial</vt:lpstr>
      <vt:lpstr>Calibri</vt:lpstr>
      <vt:lpstr>Office Theme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USER</cp:lastModifiedBy>
  <cp:revision>12</cp:revision>
  <dcterms:created xsi:type="dcterms:W3CDTF">2013-01-27T09:14:16Z</dcterms:created>
  <dcterms:modified xsi:type="dcterms:W3CDTF">2025-04-16T06:55:25Z</dcterms:modified>
  <cp:category/>
</cp:coreProperties>
</file>